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96" r:id="rId4"/>
    <p:sldId id="295" r:id="rId5"/>
    <p:sldId id="297" r:id="rId6"/>
    <p:sldId id="258" r:id="rId7"/>
    <p:sldId id="259" r:id="rId8"/>
    <p:sldId id="260" r:id="rId9"/>
    <p:sldId id="264" r:id="rId10"/>
    <p:sldId id="261" r:id="rId11"/>
    <p:sldId id="262" r:id="rId12"/>
    <p:sldId id="263" r:id="rId13"/>
    <p:sldId id="265" r:id="rId14"/>
    <p:sldId id="269" r:id="rId15"/>
    <p:sldId id="268" r:id="rId16"/>
    <p:sldId id="266" r:id="rId17"/>
    <p:sldId id="267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8" r:id="rId42"/>
    <p:sldId id="299" r:id="rId4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77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2D063-D8DD-4B67-91B7-D4D5E822E0A9}" type="datetimeFigureOut">
              <a:rPr lang="id-ID" smtClean="0"/>
              <a:pPr/>
              <a:t>14/01/2013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1D335-4E14-4797-B7EA-6F149229F52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D335-4E14-4797-B7EA-6F149229F52A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D335-4E14-4797-B7EA-6F149229F52A}" type="slidenum">
              <a:rPr lang="id-ID" smtClean="0"/>
              <a:pPr/>
              <a:t>32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0A71-9523-4D85-8666-735FA019C1FA}" type="datetimeFigureOut">
              <a:rPr lang="id-ID" smtClean="0"/>
              <a:pPr/>
              <a:t>14/01/2013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B52-A2AF-4472-A3BD-2A764EE7F2E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5595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0A71-9523-4D85-8666-735FA019C1FA}" type="datetimeFigureOut">
              <a:rPr lang="id-ID" smtClean="0"/>
              <a:pPr/>
              <a:t>14/01/2013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B52-A2AF-4472-A3BD-2A764EE7F2E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8860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0A71-9523-4D85-8666-735FA019C1FA}" type="datetimeFigureOut">
              <a:rPr lang="id-ID" smtClean="0"/>
              <a:pPr/>
              <a:t>14/01/2013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B52-A2AF-4472-A3BD-2A764EE7F2E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0080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0A71-9523-4D85-8666-735FA019C1FA}" type="datetimeFigureOut">
              <a:rPr lang="id-ID" smtClean="0"/>
              <a:pPr/>
              <a:t>14/01/2013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B52-A2AF-4472-A3BD-2A764EE7F2E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48948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0A71-9523-4D85-8666-735FA019C1FA}" type="datetimeFigureOut">
              <a:rPr lang="id-ID" smtClean="0"/>
              <a:pPr/>
              <a:t>14/01/2013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B52-A2AF-4472-A3BD-2A764EE7F2E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10259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0A71-9523-4D85-8666-735FA019C1FA}" type="datetimeFigureOut">
              <a:rPr lang="id-ID" smtClean="0"/>
              <a:pPr/>
              <a:t>14/01/2013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B52-A2AF-4472-A3BD-2A764EE7F2E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27424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0A71-9523-4D85-8666-735FA019C1FA}" type="datetimeFigureOut">
              <a:rPr lang="id-ID" smtClean="0"/>
              <a:pPr/>
              <a:t>14/01/2013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B52-A2AF-4472-A3BD-2A764EE7F2E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92476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0A71-9523-4D85-8666-735FA019C1FA}" type="datetimeFigureOut">
              <a:rPr lang="id-ID" smtClean="0"/>
              <a:pPr/>
              <a:t>14/01/2013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B52-A2AF-4472-A3BD-2A764EE7F2E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3553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0A71-9523-4D85-8666-735FA019C1FA}" type="datetimeFigureOut">
              <a:rPr lang="id-ID" smtClean="0"/>
              <a:pPr/>
              <a:t>14/01/2013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B52-A2AF-4472-A3BD-2A764EE7F2E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4913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0A71-9523-4D85-8666-735FA019C1FA}" type="datetimeFigureOut">
              <a:rPr lang="id-ID" smtClean="0"/>
              <a:pPr/>
              <a:t>14/01/2013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B52-A2AF-4472-A3BD-2A764EE7F2E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8623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0A71-9523-4D85-8666-735FA019C1FA}" type="datetimeFigureOut">
              <a:rPr lang="id-ID" smtClean="0"/>
              <a:pPr/>
              <a:t>14/01/2013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B52-A2AF-4472-A3BD-2A764EE7F2E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6838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60A71-9523-4D85-8666-735FA019C1FA}" type="datetimeFigureOut">
              <a:rPr lang="id-ID" smtClean="0"/>
              <a:pPr/>
              <a:t>14/01/2013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46B52-A2AF-4472-A3BD-2A764EE7F2E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0378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jpeg"/><Relationship Id="rId7" Type="http://schemas.openxmlformats.org/officeDocument/2006/relationships/slide" Target="slide4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amsung\Documents\FFOutput\Full%20House%20OST%20-%2001.wma" TargetMode="External"/><Relationship Id="rId6" Type="http://schemas.openxmlformats.org/officeDocument/2006/relationships/slide" Target="slide30.xml"/><Relationship Id="rId5" Type="http://schemas.openxmlformats.org/officeDocument/2006/relationships/slide" Target="slide6.xml"/><Relationship Id="rId10" Type="http://schemas.openxmlformats.org/officeDocument/2006/relationships/image" Target="../media/image2.png"/><Relationship Id="rId4" Type="http://schemas.openxmlformats.org/officeDocument/2006/relationships/slide" Target="slide2.xml"/><Relationship Id="rId9" Type="http://schemas.openxmlformats.org/officeDocument/2006/relationships/slide" Target="slide4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9.xml"/><Relationship Id="rId7" Type="http://schemas.openxmlformats.org/officeDocument/2006/relationships/slide" Target="slide6.xml"/><Relationship Id="rId12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slide" Target="slide2.xml"/><Relationship Id="rId5" Type="http://schemas.openxmlformats.org/officeDocument/2006/relationships/image" Target="../media/image6.emf"/><Relationship Id="rId10" Type="http://schemas.openxmlformats.org/officeDocument/2006/relationships/slide" Target="slide42.xml"/><Relationship Id="rId4" Type="http://schemas.openxmlformats.org/officeDocument/2006/relationships/slide" Target="slide11.xml"/><Relationship Id="rId9" Type="http://schemas.openxmlformats.org/officeDocument/2006/relationships/slide" Target="slide4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1.xml"/><Relationship Id="rId7" Type="http://schemas.openxmlformats.org/officeDocument/2006/relationships/slide" Target="slide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2.xml"/><Relationship Id="rId10" Type="http://schemas.openxmlformats.org/officeDocument/2006/relationships/slide" Target="slide2.xml"/><Relationship Id="rId4" Type="http://schemas.openxmlformats.org/officeDocument/2006/relationships/slide" Target="slide10.xml"/><Relationship Id="rId9" Type="http://schemas.openxmlformats.org/officeDocument/2006/relationships/slide" Target="slide4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11.xml"/><Relationship Id="rId7" Type="http://schemas.openxmlformats.org/officeDocument/2006/relationships/slide" Target="slide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10" Type="http://schemas.openxmlformats.org/officeDocument/2006/relationships/slide" Target="slide2.xml"/><Relationship Id="rId4" Type="http://schemas.openxmlformats.org/officeDocument/2006/relationships/slide" Target="slide13.xml"/><Relationship Id="rId9" Type="http://schemas.openxmlformats.org/officeDocument/2006/relationships/slide" Target="slide4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4.jpe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slide" Target="slide2.xml"/><Relationship Id="rId5" Type="http://schemas.openxmlformats.org/officeDocument/2006/relationships/slide" Target="slide14.xml"/><Relationship Id="rId10" Type="http://schemas.openxmlformats.org/officeDocument/2006/relationships/slide" Target="slide42.xml"/><Relationship Id="rId4" Type="http://schemas.openxmlformats.org/officeDocument/2006/relationships/slide" Target="slide12.xml"/><Relationship Id="rId9" Type="http://schemas.openxmlformats.org/officeDocument/2006/relationships/slide" Target="slide4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13.xml"/><Relationship Id="rId7" Type="http://schemas.openxmlformats.org/officeDocument/2006/relationships/slide" Target="slide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15.xml"/><Relationship Id="rId9" Type="http://schemas.openxmlformats.org/officeDocument/2006/relationships/slide" Target="slide4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14.xml"/><Relationship Id="rId7" Type="http://schemas.openxmlformats.org/officeDocument/2006/relationships/slide" Target="slide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16.xml"/><Relationship Id="rId9" Type="http://schemas.openxmlformats.org/officeDocument/2006/relationships/slide" Target="slide4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image" Target="../media/image8.png"/><Relationship Id="rId7" Type="http://schemas.openxmlformats.org/officeDocument/2006/relationships/slide" Target="slide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17.xml"/><Relationship Id="rId9" Type="http://schemas.openxmlformats.org/officeDocument/2006/relationships/slide" Target="slide4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6.xml"/><Relationship Id="rId7" Type="http://schemas.openxmlformats.org/officeDocument/2006/relationships/slide" Target="slide1.xml"/><Relationship Id="rId12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slide" Target="slide42.xml"/><Relationship Id="rId5" Type="http://schemas.openxmlformats.org/officeDocument/2006/relationships/image" Target="../media/image9.png"/><Relationship Id="rId10" Type="http://schemas.openxmlformats.org/officeDocument/2006/relationships/slide" Target="slide41.xml"/><Relationship Id="rId4" Type="http://schemas.openxmlformats.org/officeDocument/2006/relationships/slide" Target="slide18.xml"/><Relationship Id="rId9" Type="http://schemas.openxmlformats.org/officeDocument/2006/relationships/slide" Target="slide3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17.xml"/><Relationship Id="rId7" Type="http://schemas.openxmlformats.org/officeDocument/2006/relationships/slide" Target="slide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10" Type="http://schemas.openxmlformats.org/officeDocument/2006/relationships/slide" Target="slide2.xml"/><Relationship Id="rId4" Type="http://schemas.openxmlformats.org/officeDocument/2006/relationships/slide" Target="slide19.xml"/><Relationship Id="rId9" Type="http://schemas.openxmlformats.org/officeDocument/2006/relationships/slide" Target="slide4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8.xml"/><Relationship Id="rId7" Type="http://schemas.openxmlformats.org/officeDocument/2006/relationships/slide" Target="slide1.xml"/><Relationship Id="rId12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42.xml"/><Relationship Id="rId5" Type="http://schemas.openxmlformats.org/officeDocument/2006/relationships/image" Target="../media/image11.png"/><Relationship Id="rId10" Type="http://schemas.openxmlformats.org/officeDocument/2006/relationships/slide" Target="slide41.xml"/><Relationship Id="rId4" Type="http://schemas.openxmlformats.org/officeDocument/2006/relationships/slide" Target="slide20.xml"/><Relationship Id="rId9" Type="http://schemas.openxmlformats.org/officeDocument/2006/relationships/slide" Target="slide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1.xml"/><Relationship Id="rId7" Type="http://schemas.openxmlformats.org/officeDocument/2006/relationships/slide" Target="slide4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19.xml"/><Relationship Id="rId7" Type="http://schemas.openxmlformats.org/officeDocument/2006/relationships/slide" Target="slide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10" Type="http://schemas.openxmlformats.org/officeDocument/2006/relationships/slide" Target="slide2.xml"/><Relationship Id="rId4" Type="http://schemas.openxmlformats.org/officeDocument/2006/relationships/slide" Target="slide21.xml"/><Relationship Id="rId9" Type="http://schemas.openxmlformats.org/officeDocument/2006/relationships/slide" Target="slide4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0.xml"/><Relationship Id="rId7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10" Type="http://schemas.openxmlformats.org/officeDocument/2006/relationships/slide" Target="slide42.xml"/><Relationship Id="rId4" Type="http://schemas.openxmlformats.org/officeDocument/2006/relationships/slide" Target="slide22.xml"/><Relationship Id="rId9" Type="http://schemas.openxmlformats.org/officeDocument/2006/relationships/slide" Target="slide4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1.xml"/><Relationship Id="rId7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slide" Target="slide2.xml"/><Relationship Id="rId5" Type="http://schemas.openxmlformats.org/officeDocument/2006/relationships/image" Target="../media/image14.png"/><Relationship Id="rId10" Type="http://schemas.openxmlformats.org/officeDocument/2006/relationships/slide" Target="slide42.xml"/><Relationship Id="rId4" Type="http://schemas.openxmlformats.org/officeDocument/2006/relationships/slide" Target="slide23.xml"/><Relationship Id="rId9" Type="http://schemas.openxmlformats.org/officeDocument/2006/relationships/slide" Target="slide4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22.xml"/><Relationship Id="rId7" Type="http://schemas.openxmlformats.org/officeDocument/2006/relationships/slide" Target="slide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24.xml"/><Relationship Id="rId9" Type="http://schemas.openxmlformats.org/officeDocument/2006/relationships/slide" Target="slide4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3.xml"/><Relationship Id="rId7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slide" Target="slide2.xml"/><Relationship Id="rId5" Type="http://schemas.openxmlformats.org/officeDocument/2006/relationships/image" Target="../media/image15.png"/><Relationship Id="rId10" Type="http://schemas.openxmlformats.org/officeDocument/2006/relationships/slide" Target="slide42.xml"/><Relationship Id="rId4" Type="http://schemas.openxmlformats.org/officeDocument/2006/relationships/slide" Target="slide25.xml"/><Relationship Id="rId9" Type="http://schemas.openxmlformats.org/officeDocument/2006/relationships/slide" Target="slide4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4.xml"/><Relationship Id="rId7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slide" Target="slide2.xml"/><Relationship Id="rId5" Type="http://schemas.openxmlformats.org/officeDocument/2006/relationships/image" Target="../media/image16.png"/><Relationship Id="rId10" Type="http://schemas.openxmlformats.org/officeDocument/2006/relationships/slide" Target="slide42.xml"/><Relationship Id="rId4" Type="http://schemas.openxmlformats.org/officeDocument/2006/relationships/slide" Target="slide26.xml"/><Relationship Id="rId9" Type="http://schemas.openxmlformats.org/officeDocument/2006/relationships/slide" Target="slide4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25.xml"/><Relationship Id="rId7" Type="http://schemas.openxmlformats.org/officeDocument/2006/relationships/slide" Target="slide1.xml"/><Relationship Id="rId12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42.xml"/><Relationship Id="rId5" Type="http://schemas.openxmlformats.org/officeDocument/2006/relationships/image" Target="../media/image17.png"/><Relationship Id="rId10" Type="http://schemas.openxmlformats.org/officeDocument/2006/relationships/slide" Target="slide41.xml"/><Relationship Id="rId4" Type="http://schemas.openxmlformats.org/officeDocument/2006/relationships/slide" Target="slide27.xml"/><Relationship Id="rId9" Type="http://schemas.openxmlformats.org/officeDocument/2006/relationships/slide" Target="slide3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26.xml"/><Relationship Id="rId7" Type="http://schemas.openxmlformats.org/officeDocument/2006/relationships/slide" Target="slide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10" Type="http://schemas.openxmlformats.org/officeDocument/2006/relationships/slide" Target="slide2.xml"/><Relationship Id="rId4" Type="http://schemas.openxmlformats.org/officeDocument/2006/relationships/slide" Target="slide28.xml"/><Relationship Id="rId9" Type="http://schemas.openxmlformats.org/officeDocument/2006/relationships/slide" Target="slide4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27.xml"/><Relationship Id="rId7" Type="http://schemas.openxmlformats.org/officeDocument/2006/relationships/slide" Target="slide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10" Type="http://schemas.openxmlformats.org/officeDocument/2006/relationships/slide" Target="slide2.xml"/><Relationship Id="rId4" Type="http://schemas.openxmlformats.org/officeDocument/2006/relationships/slide" Target="slide29.xml"/><Relationship Id="rId9" Type="http://schemas.openxmlformats.org/officeDocument/2006/relationships/slide" Target="slide4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28.xml"/><Relationship Id="rId7" Type="http://schemas.openxmlformats.org/officeDocument/2006/relationships/slide" Target="slide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slide" Target="slide2.xml"/><Relationship Id="rId5" Type="http://schemas.openxmlformats.org/officeDocument/2006/relationships/image" Target="../media/image20.emf"/><Relationship Id="rId10" Type="http://schemas.openxmlformats.org/officeDocument/2006/relationships/slide" Target="slide42.xml"/><Relationship Id="rId4" Type="http://schemas.openxmlformats.org/officeDocument/2006/relationships/slide" Target="slide30.xml"/><Relationship Id="rId9" Type="http://schemas.openxmlformats.org/officeDocument/2006/relationships/slide" Target="slide4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2.xml"/><Relationship Id="rId7" Type="http://schemas.openxmlformats.org/officeDocument/2006/relationships/slide" Target="slide4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29.xml"/><Relationship Id="rId7" Type="http://schemas.openxmlformats.org/officeDocument/2006/relationships/slide" Target="slide3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10" Type="http://schemas.openxmlformats.org/officeDocument/2006/relationships/slide" Target="slide2.xml"/><Relationship Id="rId4" Type="http://schemas.openxmlformats.org/officeDocument/2006/relationships/slide" Target="slide31.xml"/><Relationship Id="rId9" Type="http://schemas.openxmlformats.org/officeDocument/2006/relationships/slide" Target="slide4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image" Target="../media/image23.png"/><Relationship Id="rId7" Type="http://schemas.openxmlformats.org/officeDocument/2006/relationships/slide" Target="slide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2.xml"/><Relationship Id="rId10" Type="http://schemas.openxmlformats.org/officeDocument/2006/relationships/slide" Target="slide2.xml"/><Relationship Id="rId4" Type="http://schemas.openxmlformats.org/officeDocument/2006/relationships/slide" Target="slide30.xml"/><Relationship Id="rId9" Type="http://schemas.openxmlformats.org/officeDocument/2006/relationships/slide" Target="slide4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2.jpeg"/><Relationship Id="rId7" Type="http://schemas.openxmlformats.org/officeDocument/2006/relationships/slide" Target="slide1.xml"/><Relationship Id="rId12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slide" Target="slide42.xml"/><Relationship Id="rId5" Type="http://schemas.openxmlformats.org/officeDocument/2006/relationships/slide" Target="slide33.xml"/><Relationship Id="rId10" Type="http://schemas.openxmlformats.org/officeDocument/2006/relationships/slide" Target="slide41.xml"/><Relationship Id="rId4" Type="http://schemas.openxmlformats.org/officeDocument/2006/relationships/slide" Target="slide31.xml"/><Relationship Id="rId9" Type="http://schemas.openxmlformats.org/officeDocument/2006/relationships/slide" Target="slide3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32.xml"/><Relationship Id="rId7" Type="http://schemas.openxmlformats.org/officeDocument/2006/relationships/slide" Target="slide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slide" Target="slide2.xml"/><Relationship Id="rId5" Type="http://schemas.openxmlformats.org/officeDocument/2006/relationships/image" Target="../media/image25.emf"/><Relationship Id="rId10" Type="http://schemas.openxmlformats.org/officeDocument/2006/relationships/slide" Target="slide42.xml"/><Relationship Id="rId4" Type="http://schemas.openxmlformats.org/officeDocument/2006/relationships/slide" Target="slide34.xml"/><Relationship Id="rId9" Type="http://schemas.openxmlformats.org/officeDocument/2006/relationships/slide" Target="slide4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3.xml"/><Relationship Id="rId7" Type="http://schemas.openxmlformats.org/officeDocument/2006/relationships/slide" Target="slide3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10" Type="http://schemas.openxmlformats.org/officeDocument/2006/relationships/slide" Target="slide2.xml"/><Relationship Id="rId4" Type="http://schemas.openxmlformats.org/officeDocument/2006/relationships/slide" Target="slide35.xml"/><Relationship Id="rId9" Type="http://schemas.openxmlformats.org/officeDocument/2006/relationships/slide" Target="slide4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4.xml"/><Relationship Id="rId7" Type="http://schemas.openxmlformats.org/officeDocument/2006/relationships/slide" Target="slide3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10" Type="http://schemas.openxmlformats.org/officeDocument/2006/relationships/slide" Target="slide2.xml"/><Relationship Id="rId4" Type="http://schemas.openxmlformats.org/officeDocument/2006/relationships/slide" Target="slide36.xml"/><Relationship Id="rId9" Type="http://schemas.openxmlformats.org/officeDocument/2006/relationships/slide" Target="slide4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5.xml"/><Relationship Id="rId7" Type="http://schemas.openxmlformats.org/officeDocument/2006/relationships/slide" Target="slide3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10" Type="http://schemas.openxmlformats.org/officeDocument/2006/relationships/slide" Target="slide2.xml"/><Relationship Id="rId4" Type="http://schemas.openxmlformats.org/officeDocument/2006/relationships/slide" Target="slide37.xml"/><Relationship Id="rId9" Type="http://schemas.openxmlformats.org/officeDocument/2006/relationships/slide" Target="slide4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6.xml"/><Relationship Id="rId7" Type="http://schemas.openxmlformats.org/officeDocument/2006/relationships/slide" Target="slide3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10" Type="http://schemas.openxmlformats.org/officeDocument/2006/relationships/slide" Target="slide2.xml"/><Relationship Id="rId4" Type="http://schemas.openxmlformats.org/officeDocument/2006/relationships/slide" Target="slide38.xml"/><Relationship Id="rId9" Type="http://schemas.openxmlformats.org/officeDocument/2006/relationships/slide" Target="slide4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7.xml"/><Relationship Id="rId7" Type="http://schemas.openxmlformats.org/officeDocument/2006/relationships/slide" Target="slide3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10" Type="http://schemas.openxmlformats.org/officeDocument/2006/relationships/slide" Target="slide2.xml"/><Relationship Id="rId4" Type="http://schemas.openxmlformats.org/officeDocument/2006/relationships/slide" Target="slide39.xml"/><Relationship Id="rId9" Type="http://schemas.openxmlformats.org/officeDocument/2006/relationships/slide" Target="slide4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8.xml"/><Relationship Id="rId7" Type="http://schemas.openxmlformats.org/officeDocument/2006/relationships/slide" Target="slide3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10" Type="http://schemas.openxmlformats.org/officeDocument/2006/relationships/slide" Target="slide2.xml"/><Relationship Id="rId4" Type="http://schemas.openxmlformats.org/officeDocument/2006/relationships/slide" Target="slide40.xml"/><Relationship Id="rId9" Type="http://schemas.openxmlformats.org/officeDocument/2006/relationships/slide" Target="slide4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.xml"/><Relationship Id="rId7" Type="http://schemas.openxmlformats.org/officeDocument/2006/relationships/slide" Target="slide4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6.xml"/><Relationship Id="rId10" Type="http://schemas.openxmlformats.org/officeDocument/2006/relationships/slide" Target="slide1.xml"/><Relationship Id="rId4" Type="http://schemas.openxmlformats.org/officeDocument/2006/relationships/slide" Target="slide5.xml"/><Relationship Id="rId9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39.xml"/><Relationship Id="rId7" Type="http://schemas.openxmlformats.org/officeDocument/2006/relationships/slide" Target="slide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6.jpeg"/><Relationship Id="rId10" Type="http://schemas.openxmlformats.org/officeDocument/2006/relationships/slide" Target="slide2.xml"/><Relationship Id="rId4" Type="http://schemas.openxmlformats.org/officeDocument/2006/relationships/slide" Target="slide41.xml"/><Relationship Id="rId9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27.jpeg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proyek%20ppt%20ispring%20camtasia\Source\Kerjasama%20dan%20percaya.wmv" TargetMode="External"/><Relationship Id="rId6" Type="http://schemas.openxmlformats.org/officeDocument/2006/relationships/slide" Target="slide1.xml"/><Relationship Id="rId11" Type="http://schemas.openxmlformats.org/officeDocument/2006/relationships/image" Target="../media/image28.png"/><Relationship Id="rId5" Type="http://schemas.openxmlformats.org/officeDocument/2006/relationships/slide" Target="slide42.xml"/><Relationship Id="rId10" Type="http://schemas.openxmlformats.org/officeDocument/2006/relationships/slide" Target="slide2.xml"/><Relationship Id="rId4" Type="http://schemas.openxmlformats.org/officeDocument/2006/relationships/slide" Target="slide40.xml"/><Relationship Id="rId9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hyperlink" Target="http://matematikasmpkelas8.blogspot.com/2011/10/relasi-dan-fungsi.html" TargetMode="External"/><Relationship Id="rId7" Type="http://schemas.openxmlformats.org/officeDocument/2006/relationships/slide" Target="slide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slide" Target="slide2.xml"/><Relationship Id="rId5" Type="http://schemas.openxmlformats.org/officeDocument/2006/relationships/hyperlink" Target="http://staff.uny.ac.id/sites/default/files/pengabdian/kuswari-hernawati-ssi-mkom/modul-wondershare.pdf" TargetMode="External"/><Relationship Id="rId10" Type="http://schemas.openxmlformats.org/officeDocument/2006/relationships/slide" Target="slide42.xml"/><Relationship Id="rId4" Type="http://schemas.openxmlformats.org/officeDocument/2006/relationships/hyperlink" Target="http://sunumath.blogspot.com/2011/12/relasi-fungsi-dan-grafik-fungsi.html" TargetMode="External"/><Relationship Id="rId9" Type="http://schemas.openxmlformats.org/officeDocument/2006/relationships/slide" Target="slide4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4.xml"/><Relationship Id="rId7" Type="http://schemas.openxmlformats.org/officeDocument/2006/relationships/slide" Target="slide4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0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5.xml"/><Relationship Id="rId7" Type="http://schemas.openxmlformats.org/officeDocument/2006/relationships/slide" Target="slide4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6.xml"/><Relationship Id="rId10" Type="http://schemas.openxmlformats.org/officeDocument/2006/relationships/slide" Target="slide1.xml"/><Relationship Id="rId4" Type="http://schemas.openxmlformats.org/officeDocument/2006/relationships/slide" Target="slide7.xml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6.xml"/><Relationship Id="rId7" Type="http://schemas.openxmlformats.org/officeDocument/2006/relationships/slide" Target="slide4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0.xml"/><Relationship Id="rId4" Type="http://schemas.openxmlformats.org/officeDocument/2006/relationships/slide" Target="slide8.xml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7.xml"/><Relationship Id="rId7" Type="http://schemas.openxmlformats.org/officeDocument/2006/relationships/slide" Target="slide4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6.xml"/><Relationship Id="rId10" Type="http://schemas.openxmlformats.org/officeDocument/2006/relationships/slide" Target="slide1.xml"/><Relationship Id="rId4" Type="http://schemas.openxmlformats.org/officeDocument/2006/relationships/slide" Target="slide9.xml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8.xml"/><Relationship Id="rId7" Type="http://schemas.openxmlformats.org/officeDocument/2006/relationships/slide" Target="slide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.xml"/><Relationship Id="rId5" Type="http://schemas.openxmlformats.org/officeDocument/2006/relationships/image" Target="../media/image5.emf"/><Relationship Id="rId10" Type="http://schemas.openxmlformats.org/officeDocument/2006/relationships/slide" Target="slide2.xml"/><Relationship Id="rId4" Type="http://schemas.openxmlformats.org/officeDocument/2006/relationships/slide" Target="slide10.xml"/><Relationship Id="rId9" Type="http://schemas.openxmlformats.org/officeDocument/2006/relationships/slide" Target="slide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9872" y="692697"/>
            <a:ext cx="1944216" cy="64807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7804" y="2475547"/>
            <a:ext cx="5688632" cy="1512168"/>
          </a:xfrm>
        </p:spPr>
        <p:txBody>
          <a:bodyPr>
            <a:normAutofit/>
          </a:bodyPr>
          <a:lstStyle/>
          <a:p>
            <a:r>
              <a:rPr lang="id-ID" sz="6600" b="1" dirty="0" smtClean="0">
                <a:solidFill>
                  <a:srgbClr val="7030A0"/>
                </a:solidFill>
                <a:latin typeface="Curlz MT" pitchFamily="82" charset="0"/>
              </a:rPr>
              <a:t>Relasi dan Fungsi</a:t>
            </a:r>
            <a:endParaRPr lang="id-ID" sz="6600" b="1" dirty="0">
              <a:solidFill>
                <a:srgbClr val="7030A0"/>
              </a:solidFill>
              <a:latin typeface="Curlz MT" pitchFamily="8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7223" y="141277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4" action="ppaction://hlinksldjump"/>
              </a:rPr>
              <a:t>Pendahuluan</a:t>
            </a:r>
            <a:endParaRPr lang="id-ID" dirty="0"/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860890" y="2095979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886633" y="274022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886633" y="3411651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2" name="Oval 11">
            <a:hlinkClick r:id="rId8" action="ppaction://hlinksldjump"/>
          </p:cNvPr>
          <p:cNvSpPr/>
          <p:nvPr/>
        </p:nvSpPr>
        <p:spPr>
          <a:xfrm>
            <a:off x="5004048" y="4619709"/>
            <a:ext cx="1152128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3" name="Left Arrow 12"/>
          <p:cNvSpPr/>
          <p:nvPr/>
        </p:nvSpPr>
        <p:spPr>
          <a:xfrm>
            <a:off x="3923928" y="4595682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8" action="ppaction://hlinksldjump"/>
              </a:rPr>
              <a:t>Back</a:t>
            </a:r>
            <a:endParaRPr lang="id-ID" dirty="0"/>
          </a:p>
        </p:txBody>
      </p:sp>
      <p:sp>
        <p:nvSpPr>
          <p:cNvPr id="14" name="Right Arrow 13"/>
          <p:cNvSpPr/>
          <p:nvPr/>
        </p:nvSpPr>
        <p:spPr>
          <a:xfrm>
            <a:off x="6516216" y="4643738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4" action="ppaction://hlinksldjump"/>
              </a:rPr>
              <a:t>Next</a:t>
            </a:r>
            <a:endParaRPr lang="id-ID" dirty="0"/>
          </a:p>
        </p:txBody>
      </p:sp>
      <p:sp>
        <p:nvSpPr>
          <p:cNvPr id="15" name="Rounded Rectangle 14">
            <a:hlinkClick r:id="rId9" action="ppaction://hlinksldjump"/>
          </p:cNvPr>
          <p:cNvSpPr/>
          <p:nvPr/>
        </p:nvSpPr>
        <p:spPr>
          <a:xfrm>
            <a:off x="886633" y="4019618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pic>
        <p:nvPicPr>
          <p:cNvPr id="16" name="Full House OST - 0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2571736" y="607220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4673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67920">
            <a:off x="21563" y="705896"/>
            <a:ext cx="2736304" cy="720080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548681"/>
            <a:ext cx="7128792" cy="52565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600" b="1" dirty="0" err="1">
                <a:solidFill>
                  <a:schemeClr val="bg1"/>
                </a:solidFill>
              </a:rPr>
              <a:t>Contoh</a:t>
            </a:r>
            <a:r>
              <a:rPr lang="en-US" sz="1600" b="1" dirty="0">
                <a:solidFill>
                  <a:schemeClr val="bg1"/>
                </a:solidFill>
              </a:rPr>
              <a:t> :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 </a:t>
            </a:r>
            <a:r>
              <a:rPr lang="en-US" sz="1600" dirty="0" err="1" smtClean="0">
                <a:solidFill>
                  <a:schemeClr val="bg1"/>
                </a:solidFill>
              </a:rPr>
              <a:t>Himpunan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P </a:t>
            </a:r>
            <a:r>
              <a:rPr lang="en-US" sz="1600" dirty="0">
                <a:solidFill>
                  <a:schemeClr val="bg1"/>
                </a:solidFill>
              </a:rPr>
              <a:t>= {2, 3, 4, 6}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Q </a:t>
            </a:r>
            <a:r>
              <a:rPr lang="en-US" sz="1600" dirty="0">
                <a:solidFill>
                  <a:schemeClr val="bg1"/>
                </a:solidFill>
              </a:rPr>
              <a:t>= {1,2,3,4,6,8}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“</a:t>
            </a:r>
            <a:r>
              <a:rPr lang="en-US" sz="1600" dirty="0" err="1">
                <a:solidFill>
                  <a:schemeClr val="bg1"/>
                </a:solidFill>
              </a:rPr>
              <a:t>faktor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” </a:t>
            </a:r>
            <a:r>
              <a:rPr lang="en-US" sz="1600" dirty="0" err="1">
                <a:solidFill>
                  <a:schemeClr val="bg1"/>
                </a:solidFill>
              </a:rPr>
              <a:t>adalah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relasi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menghubungkan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P </a:t>
            </a:r>
            <a:r>
              <a:rPr lang="en-US" sz="1600" dirty="0" err="1">
                <a:solidFill>
                  <a:schemeClr val="bg1"/>
                </a:solidFill>
              </a:rPr>
              <a:t>ke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Q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Nyatakan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relasi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tersebut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dalam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bentuk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a. Diagram </a:t>
            </a:r>
            <a:r>
              <a:rPr lang="en-US" sz="1600" dirty="0" err="1">
                <a:solidFill>
                  <a:schemeClr val="bg1"/>
                </a:solidFill>
              </a:rPr>
              <a:t>panah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b. Diagram </a:t>
            </a:r>
            <a:r>
              <a:rPr lang="en-US" sz="1600" dirty="0" err="1">
                <a:solidFill>
                  <a:schemeClr val="bg1"/>
                </a:solidFill>
              </a:rPr>
              <a:t>kartesius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c.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pasangan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berurutan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id-ID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i="1" dirty="0" err="1">
                <a:solidFill>
                  <a:schemeClr val="bg1"/>
                </a:solidFill>
              </a:rPr>
              <a:t>Penyelesaian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  <a:endParaRPr lang="id-ID" sz="16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id-ID" sz="1600" dirty="0" smtClean="0">
                <a:solidFill>
                  <a:schemeClr val="bg1"/>
                </a:solidFill>
              </a:rPr>
              <a:t>a. </a:t>
            </a:r>
            <a:r>
              <a:rPr lang="en-US" sz="1600" dirty="0" smtClean="0">
                <a:solidFill>
                  <a:schemeClr val="bg1"/>
                </a:solidFill>
              </a:rPr>
              <a:t>Diagram </a:t>
            </a:r>
            <a:r>
              <a:rPr lang="id-ID" sz="1600" dirty="0" err="1">
                <a:solidFill>
                  <a:schemeClr val="bg1"/>
                </a:solidFill>
              </a:rPr>
              <a:t>P</a:t>
            </a:r>
            <a:r>
              <a:rPr lang="en-US" sz="1600" dirty="0" err="1" smtClean="0">
                <a:solidFill>
                  <a:schemeClr val="bg1"/>
                </a:solidFill>
              </a:rPr>
              <a:t>anah</a:t>
            </a:r>
            <a:r>
              <a:rPr lang="id-ID" sz="1600" dirty="0" smtClean="0">
                <a:solidFill>
                  <a:schemeClr val="bg1"/>
                </a:solidFill>
              </a:rPr>
              <a:t>                                   b. Diagram Kartesius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>
              <a:solidFill>
                <a:schemeClr val="bg1"/>
              </a:solidFill>
            </a:endParaRPr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c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pasangan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berurutan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{(2, 2), (2, 4), (2, 6), (2, 8), (3, 3), (3, 6), (4, 4), (4, 8), (6, 6)}</a:t>
            </a:r>
            <a:endParaRPr lang="id-ID" sz="1600" dirty="0">
              <a:solidFill>
                <a:schemeClr val="bg1"/>
              </a:solidFill>
            </a:endParaRPr>
          </a:p>
          <a:p>
            <a:endParaRPr lang="id-ID" sz="1600" dirty="0">
              <a:solidFill>
                <a:schemeClr val="bg1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59639"/>
            <a:ext cx="1933575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8279" y="3059639"/>
            <a:ext cx="2167682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ounded Rectangle 15">
            <a:hlinkClick r:id="rId7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7" name="Rounded Rectangle 16">
            <a:hlinkClick r:id="rId8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8" name="Rounded Rectangle 17">
            <a:hlinkClick r:id="rId9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9" name="Rounded Rectangle 18">
            <a:hlinkClick r:id="rId10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20" name="Rounded Rectangle 19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1" action="ppaction://hlinksldjump"/>
              </a:rPr>
              <a:t>Pendahuluan</a:t>
            </a:r>
            <a:endParaRPr lang="id-ID" dirty="0"/>
          </a:p>
        </p:txBody>
      </p:sp>
      <p:sp>
        <p:nvSpPr>
          <p:cNvPr id="21" name="Oval 20">
            <a:hlinkClick r:id="rId12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0384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128443">
            <a:off x="584277" y="821871"/>
            <a:ext cx="1594520" cy="562074"/>
          </a:xfrm>
        </p:spPr>
        <p:txBody>
          <a:bodyPr>
            <a:noAutofit/>
          </a:bodyPr>
          <a:lstStyle/>
          <a:p>
            <a:r>
              <a:rPr lang="id-ID" sz="4000" b="1" dirty="0"/>
              <a:t>isi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404664"/>
            <a:ext cx="7272808" cy="54965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Latihan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soal</a:t>
            </a:r>
            <a:endParaRPr lang="id-ID" sz="2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id-ID" sz="1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1. </a:t>
            </a:r>
            <a:r>
              <a:rPr lang="en-US" sz="1600" dirty="0" err="1">
                <a:solidFill>
                  <a:schemeClr val="bg1"/>
                </a:solidFill>
              </a:rPr>
              <a:t>Jika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A </a:t>
            </a:r>
            <a:r>
              <a:rPr lang="en-US" sz="1600" dirty="0">
                <a:solidFill>
                  <a:schemeClr val="bg1"/>
                </a:solidFill>
              </a:rPr>
              <a:t>= {9, 16, 25, 36, 49}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B </a:t>
            </a:r>
            <a:r>
              <a:rPr lang="en-US" sz="1600" dirty="0">
                <a:solidFill>
                  <a:schemeClr val="bg1"/>
                </a:solidFill>
              </a:rPr>
              <a:t>= {3, 4, 5, 6 ,7} </a:t>
            </a:r>
            <a:r>
              <a:rPr lang="en-US" sz="1600" dirty="0" err="1">
                <a:solidFill>
                  <a:schemeClr val="bg1"/>
                </a:solidFill>
              </a:rPr>
              <a:t>tentukan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a. </a:t>
            </a:r>
            <a:r>
              <a:rPr lang="en-US" sz="1600" dirty="0" err="1">
                <a:solidFill>
                  <a:schemeClr val="bg1"/>
                </a:solidFill>
              </a:rPr>
              <a:t>Relasi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A </a:t>
            </a:r>
            <a:r>
              <a:rPr lang="en-US" sz="1600" dirty="0" err="1">
                <a:solidFill>
                  <a:schemeClr val="bg1"/>
                </a:solidFill>
              </a:rPr>
              <a:t>ke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B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b. </a:t>
            </a:r>
            <a:r>
              <a:rPr lang="en-US" sz="1600" dirty="0" err="1">
                <a:solidFill>
                  <a:schemeClr val="bg1"/>
                </a:solidFill>
              </a:rPr>
              <a:t>Nyatakan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relasi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tersebut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dalam</a:t>
            </a:r>
            <a:r>
              <a:rPr lang="en-US" sz="1600" dirty="0">
                <a:solidFill>
                  <a:schemeClr val="bg1"/>
                </a:solidFill>
              </a:rPr>
              <a:t> diagram </a:t>
            </a:r>
            <a:r>
              <a:rPr lang="en-US" sz="1600" dirty="0" err="1">
                <a:solidFill>
                  <a:schemeClr val="bg1"/>
                </a:solidFill>
              </a:rPr>
              <a:t>panah</a:t>
            </a:r>
            <a:r>
              <a:rPr lang="en-US" sz="1600" dirty="0">
                <a:solidFill>
                  <a:schemeClr val="bg1"/>
                </a:solidFill>
              </a:rPr>
              <a:t>, diagram </a:t>
            </a:r>
            <a:r>
              <a:rPr lang="en-US" sz="1600" dirty="0" err="1">
                <a:solidFill>
                  <a:schemeClr val="bg1"/>
                </a:solidFill>
              </a:rPr>
              <a:t>kartesius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pasangan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berurutan</a:t>
            </a:r>
            <a:r>
              <a:rPr lang="en-US" sz="1600" dirty="0">
                <a:solidFill>
                  <a:schemeClr val="bg1"/>
                </a:solidFill>
              </a:rPr>
              <a:t>!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2. </a:t>
            </a:r>
            <a:r>
              <a:rPr lang="en-US" sz="1600" dirty="0" err="1">
                <a:solidFill>
                  <a:schemeClr val="bg1"/>
                </a:solidFill>
              </a:rPr>
              <a:t>Diketahui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R </a:t>
            </a:r>
            <a:r>
              <a:rPr lang="en-US" sz="1600" dirty="0">
                <a:solidFill>
                  <a:schemeClr val="bg1"/>
                </a:solidFill>
              </a:rPr>
              <a:t>= {Jakarta, </a:t>
            </a:r>
            <a:r>
              <a:rPr lang="en-US" sz="1600" dirty="0" err="1">
                <a:solidFill>
                  <a:schemeClr val="bg1"/>
                </a:solidFill>
              </a:rPr>
              <a:t>Singapura</a:t>
            </a:r>
            <a:r>
              <a:rPr lang="en-US" sz="1600" dirty="0">
                <a:solidFill>
                  <a:schemeClr val="bg1"/>
                </a:solidFill>
              </a:rPr>
              <a:t>, Manila, Kuala Lumpur, Bandar Seri Begawan}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S </a:t>
            </a:r>
            <a:r>
              <a:rPr lang="en-US" sz="1600" dirty="0">
                <a:solidFill>
                  <a:schemeClr val="bg1"/>
                </a:solidFill>
              </a:rPr>
              <a:t>= {Malaysia, </a:t>
            </a:r>
            <a:r>
              <a:rPr lang="en-US" sz="1600" dirty="0" err="1">
                <a:solidFill>
                  <a:schemeClr val="bg1"/>
                </a:solidFill>
              </a:rPr>
              <a:t>Singapura</a:t>
            </a:r>
            <a:r>
              <a:rPr lang="en-US" sz="1600" dirty="0">
                <a:solidFill>
                  <a:schemeClr val="bg1"/>
                </a:solidFill>
              </a:rPr>
              <a:t>, Brunei Darussalam, Filipina, Indonesia}. </a:t>
            </a:r>
            <a:r>
              <a:rPr lang="en-US" sz="1600" dirty="0" err="1">
                <a:solidFill>
                  <a:schemeClr val="bg1"/>
                </a:solidFill>
              </a:rPr>
              <a:t>Tentukan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a. </a:t>
            </a:r>
            <a:r>
              <a:rPr lang="en-US" sz="1600" dirty="0" err="1">
                <a:solidFill>
                  <a:schemeClr val="bg1"/>
                </a:solidFill>
              </a:rPr>
              <a:t>Relasi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R </a:t>
            </a:r>
            <a:r>
              <a:rPr lang="en-US" sz="1600" dirty="0" err="1">
                <a:solidFill>
                  <a:schemeClr val="bg1"/>
                </a:solidFill>
              </a:rPr>
              <a:t>ke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S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b. </a:t>
            </a:r>
            <a:r>
              <a:rPr lang="en-US" sz="1600" dirty="0" err="1">
                <a:solidFill>
                  <a:schemeClr val="bg1"/>
                </a:solidFill>
              </a:rPr>
              <a:t>Nyatakan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relasi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tersebut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dalam</a:t>
            </a:r>
            <a:r>
              <a:rPr lang="en-US" sz="1600" dirty="0">
                <a:solidFill>
                  <a:schemeClr val="bg1"/>
                </a:solidFill>
              </a:rPr>
              <a:t> diagram </a:t>
            </a:r>
            <a:r>
              <a:rPr lang="en-US" sz="1600" dirty="0" err="1">
                <a:solidFill>
                  <a:schemeClr val="bg1"/>
                </a:solidFill>
              </a:rPr>
              <a:t>panah</a:t>
            </a:r>
            <a:r>
              <a:rPr lang="en-US" sz="1600" dirty="0">
                <a:solidFill>
                  <a:schemeClr val="bg1"/>
                </a:solidFill>
              </a:rPr>
              <a:t>, diagram </a:t>
            </a:r>
            <a:r>
              <a:rPr lang="en-US" sz="1600" dirty="0" err="1">
                <a:solidFill>
                  <a:schemeClr val="bg1"/>
                </a:solidFill>
              </a:rPr>
              <a:t>kartesius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pasangan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berurutan</a:t>
            </a:r>
            <a:r>
              <a:rPr lang="en-US" sz="1600" dirty="0">
                <a:solidFill>
                  <a:schemeClr val="bg1"/>
                </a:solidFill>
              </a:rPr>
              <a:t>!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3.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P </a:t>
            </a:r>
            <a:r>
              <a:rPr lang="en-US" sz="1600" dirty="0">
                <a:solidFill>
                  <a:schemeClr val="bg1"/>
                </a:solidFill>
              </a:rPr>
              <a:t>= {6, 10, 14, 22, 26}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Q </a:t>
            </a:r>
            <a:r>
              <a:rPr lang="en-US" sz="1600" dirty="0">
                <a:solidFill>
                  <a:schemeClr val="bg1"/>
                </a:solidFill>
              </a:rPr>
              <a:t>= {7, 11, 13, 3, 5}, </a:t>
            </a:r>
            <a:r>
              <a:rPr lang="en-US" sz="1600" dirty="0" err="1">
                <a:solidFill>
                  <a:schemeClr val="bg1"/>
                </a:solidFill>
              </a:rPr>
              <a:t>tentukan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a. </a:t>
            </a:r>
            <a:r>
              <a:rPr lang="en-US" sz="1600" dirty="0" err="1">
                <a:solidFill>
                  <a:schemeClr val="bg1"/>
                </a:solidFill>
              </a:rPr>
              <a:t>Relasi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mungkin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P </a:t>
            </a:r>
            <a:r>
              <a:rPr lang="en-US" sz="1600" dirty="0" err="1">
                <a:solidFill>
                  <a:schemeClr val="bg1"/>
                </a:solidFill>
              </a:rPr>
              <a:t>ke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Q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b. </a:t>
            </a:r>
            <a:r>
              <a:rPr lang="en-US" sz="1600" dirty="0" err="1">
                <a:solidFill>
                  <a:schemeClr val="bg1"/>
                </a:solidFill>
              </a:rPr>
              <a:t>Nyatakan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relasi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tersebut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dalam</a:t>
            </a:r>
            <a:r>
              <a:rPr lang="en-US" sz="1600" dirty="0">
                <a:solidFill>
                  <a:schemeClr val="bg1"/>
                </a:solidFill>
              </a:rPr>
              <a:t> diagram </a:t>
            </a:r>
            <a:r>
              <a:rPr lang="en-US" sz="1600" dirty="0" err="1">
                <a:solidFill>
                  <a:schemeClr val="bg1"/>
                </a:solidFill>
              </a:rPr>
              <a:t>panah</a:t>
            </a:r>
            <a:r>
              <a:rPr lang="en-US" sz="1600" dirty="0">
                <a:solidFill>
                  <a:schemeClr val="bg1"/>
                </a:solidFill>
              </a:rPr>
              <a:t>, diagram </a:t>
            </a:r>
            <a:r>
              <a:rPr lang="en-US" sz="1600" dirty="0" err="1">
                <a:solidFill>
                  <a:schemeClr val="bg1"/>
                </a:solidFill>
              </a:rPr>
              <a:t>kartesius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pasangan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berurutan</a:t>
            </a:r>
            <a:r>
              <a:rPr lang="en-US" sz="1600" dirty="0">
                <a:solidFill>
                  <a:schemeClr val="bg1"/>
                </a:solidFill>
              </a:rPr>
              <a:t>!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id-ID" sz="1600" dirty="0">
              <a:solidFill>
                <a:schemeClr val="bg1"/>
              </a:solidFill>
            </a:endParaRPr>
          </a:p>
        </p:txBody>
      </p:sp>
      <p:sp>
        <p:nvSpPr>
          <p:cNvPr id="8" name="Oval 7">
            <a:hlinkClick r:id="rId3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3" name="Rounded Rectangle 12">
            <a:hlinkClick r:id="rId6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4" name="Rounded Rectangle 13">
            <a:hlinkClick r:id="rId7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5" name="Rounded Rectangle 14">
            <a:hlinkClick r:id="rId8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6" name="Rounded Rectangle 15">
            <a:hlinkClick r:id="rId9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17" name="Rounded Rectangle 16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0" action="ppaction://hlinksldjump"/>
              </a:rPr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0119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55221">
            <a:off x="695959" y="755970"/>
            <a:ext cx="1450504" cy="720080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395749"/>
            <a:ext cx="6984776" cy="550547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Hasil</a:t>
            </a:r>
            <a:r>
              <a:rPr lang="en-US" sz="2400" b="1" dirty="0">
                <a:solidFill>
                  <a:schemeClr val="bg1"/>
                </a:solidFill>
              </a:rPr>
              <a:t> Kali </a:t>
            </a:r>
            <a:r>
              <a:rPr lang="en-US" sz="2400" b="1" dirty="0" err="1" smtClean="0">
                <a:solidFill>
                  <a:schemeClr val="bg1"/>
                </a:solidFill>
              </a:rPr>
              <a:t>Kartesius</a:t>
            </a:r>
            <a:endParaRPr lang="id-ID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1"/>
                </a:solidFill>
              </a:rPr>
              <a:t>Dalam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suatu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relasi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tentu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terdapat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dua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buah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dihubungkan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relasi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tertentu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dapat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disajikan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dalam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bentuk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berurutan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Misalkan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A </a:t>
            </a:r>
            <a:r>
              <a:rPr lang="en-US" sz="1600" dirty="0">
                <a:solidFill>
                  <a:schemeClr val="bg1"/>
                </a:solidFill>
              </a:rPr>
              <a:t>= {</a:t>
            </a:r>
            <a:r>
              <a:rPr lang="en-US" sz="1600" i="1" dirty="0">
                <a:solidFill>
                  <a:schemeClr val="bg1"/>
                </a:solidFill>
              </a:rPr>
              <a:t>a, </a:t>
            </a:r>
            <a:r>
              <a:rPr lang="en-US" sz="1600" i="1" dirty="0" smtClean="0">
                <a:solidFill>
                  <a:schemeClr val="bg1"/>
                </a:solidFill>
              </a:rPr>
              <a:t>b,</a:t>
            </a:r>
            <a:r>
              <a:rPr lang="id-ID" sz="1600" dirty="0">
                <a:solidFill>
                  <a:schemeClr val="bg1"/>
                </a:solidFill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</a:rPr>
              <a:t>c</a:t>
            </a:r>
            <a:r>
              <a:rPr lang="en-US" sz="1600" i="1" dirty="0">
                <a:solidFill>
                  <a:schemeClr val="bg1"/>
                </a:solidFill>
              </a:rPr>
              <a:t>, d</a:t>
            </a:r>
            <a:r>
              <a:rPr lang="en-US" sz="1600" dirty="0">
                <a:solidFill>
                  <a:schemeClr val="bg1"/>
                </a:solidFill>
              </a:rPr>
              <a:t>}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B </a:t>
            </a:r>
            <a:r>
              <a:rPr lang="en-US" sz="1600" dirty="0">
                <a:solidFill>
                  <a:schemeClr val="bg1"/>
                </a:solidFill>
              </a:rPr>
              <a:t>= {1, 2}.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pasangan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berurutan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A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B </a:t>
            </a:r>
            <a:r>
              <a:rPr lang="en-US" sz="1600" dirty="0">
                <a:solidFill>
                  <a:schemeClr val="bg1"/>
                </a:solidFill>
              </a:rPr>
              <a:t>yang </a:t>
            </a:r>
            <a:r>
              <a:rPr lang="en-US" sz="1600" dirty="0" err="1">
                <a:solidFill>
                  <a:schemeClr val="bg1"/>
                </a:solidFill>
              </a:rPr>
              <a:t>mungkin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adalah</a:t>
            </a:r>
            <a:r>
              <a:rPr lang="en-US" sz="1600" dirty="0">
                <a:solidFill>
                  <a:schemeClr val="bg1"/>
                </a:solidFill>
              </a:rPr>
              <a:t>: {(</a:t>
            </a:r>
            <a:r>
              <a:rPr lang="en-US" sz="1600" i="1" dirty="0">
                <a:solidFill>
                  <a:schemeClr val="bg1"/>
                </a:solidFill>
              </a:rPr>
              <a:t>a</a:t>
            </a:r>
            <a:r>
              <a:rPr lang="en-US" sz="1600" dirty="0">
                <a:solidFill>
                  <a:schemeClr val="bg1"/>
                </a:solidFill>
              </a:rPr>
              <a:t>, 1), (</a:t>
            </a:r>
            <a:r>
              <a:rPr lang="en-US" sz="1600" i="1" dirty="0">
                <a:solidFill>
                  <a:schemeClr val="bg1"/>
                </a:solidFill>
              </a:rPr>
              <a:t>a</a:t>
            </a:r>
            <a:r>
              <a:rPr lang="en-US" sz="1600" dirty="0">
                <a:solidFill>
                  <a:schemeClr val="bg1"/>
                </a:solidFill>
              </a:rPr>
              <a:t>, 2), (</a:t>
            </a:r>
            <a:r>
              <a:rPr lang="en-US" sz="1600" i="1" dirty="0">
                <a:solidFill>
                  <a:schemeClr val="bg1"/>
                </a:solidFill>
              </a:rPr>
              <a:t>b</a:t>
            </a:r>
            <a:r>
              <a:rPr lang="en-US" sz="1600" dirty="0">
                <a:solidFill>
                  <a:schemeClr val="bg1"/>
                </a:solidFill>
              </a:rPr>
              <a:t>, 1), (</a:t>
            </a:r>
            <a:r>
              <a:rPr lang="en-US" sz="1600" i="1" dirty="0">
                <a:solidFill>
                  <a:schemeClr val="bg1"/>
                </a:solidFill>
              </a:rPr>
              <a:t>b</a:t>
            </a:r>
            <a:r>
              <a:rPr lang="en-US" sz="1600" dirty="0">
                <a:solidFill>
                  <a:schemeClr val="bg1"/>
                </a:solidFill>
              </a:rPr>
              <a:t>, 2), (</a:t>
            </a:r>
            <a:r>
              <a:rPr lang="en-US" sz="1600" i="1" dirty="0">
                <a:solidFill>
                  <a:schemeClr val="bg1"/>
                </a:solidFill>
              </a:rPr>
              <a:t>c</a:t>
            </a:r>
            <a:r>
              <a:rPr lang="en-US" sz="1600" dirty="0">
                <a:solidFill>
                  <a:schemeClr val="bg1"/>
                </a:solidFill>
              </a:rPr>
              <a:t>, 1), (</a:t>
            </a:r>
            <a:r>
              <a:rPr lang="en-US" sz="1600" i="1" dirty="0">
                <a:solidFill>
                  <a:schemeClr val="bg1"/>
                </a:solidFill>
              </a:rPr>
              <a:t>c</a:t>
            </a:r>
            <a:r>
              <a:rPr lang="en-US" sz="1600" dirty="0">
                <a:solidFill>
                  <a:schemeClr val="bg1"/>
                </a:solidFill>
              </a:rPr>
              <a:t>, 2), (</a:t>
            </a:r>
            <a:r>
              <a:rPr lang="en-US" sz="1600" i="1" dirty="0">
                <a:solidFill>
                  <a:schemeClr val="bg1"/>
                </a:solidFill>
              </a:rPr>
              <a:t>d</a:t>
            </a:r>
            <a:r>
              <a:rPr lang="en-US" sz="1600" dirty="0">
                <a:solidFill>
                  <a:schemeClr val="bg1"/>
                </a:solidFill>
              </a:rPr>
              <a:t>, 1), (</a:t>
            </a:r>
            <a:r>
              <a:rPr lang="en-US" sz="1600" i="1" dirty="0">
                <a:solidFill>
                  <a:schemeClr val="bg1"/>
                </a:solidFill>
              </a:rPr>
              <a:t>d</a:t>
            </a:r>
            <a:r>
              <a:rPr lang="en-US" sz="1600" dirty="0">
                <a:solidFill>
                  <a:schemeClr val="bg1"/>
                </a:solidFill>
              </a:rPr>
              <a:t>, 2)}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pasangan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berurutan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seperti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itu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merupakan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hasil</a:t>
            </a:r>
            <a:r>
              <a:rPr lang="en-US" sz="1600" dirty="0">
                <a:solidFill>
                  <a:schemeClr val="bg1"/>
                </a:solidFill>
              </a:rPr>
              <a:t> kali </a:t>
            </a:r>
            <a:r>
              <a:rPr lang="en-US" sz="1600" dirty="0" err="1">
                <a:solidFill>
                  <a:schemeClr val="bg1"/>
                </a:solidFill>
              </a:rPr>
              <a:t>kartesius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A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B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Hasil</a:t>
            </a:r>
            <a:r>
              <a:rPr lang="en-US" sz="1600" dirty="0">
                <a:solidFill>
                  <a:schemeClr val="bg1"/>
                </a:solidFill>
              </a:rPr>
              <a:t> kali </a:t>
            </a:r>
            <a:r>
              <a:rPr lang="en-US" sz="1600" dirty="0" err="1">
                <a:solidFill>
                  <a:schemeClr val="bg1"/>
                </a:solidFill>
              </a:rPr>
              <a:t>ini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biasanya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dilambangkan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A </a:t>
            </a:r>
            <a:r>
              <a:rPr lang="en-US" sz="1600" dirty="0">
                <a:solidFill>
                  <a:schemeClr val="bg1"/>
                </a:solidFill>
              </a:rPr>
              <a:t>× </a:t>
            </a:r>
            <a:r>
              <a:rPr lang="en-US" sz="1600" i="1" dirty="0">
                <a:solidFill>
                  <a:schemeClr val="bg1"/>
                </a:solidFill>
              </a:rPr>
              <a:t>B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Secara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matematis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hasil</a:t>
            </a:r>
            <a:r>
              <a:rPr lang="en-US" sz="1600" dirty="0">
                <a:solidFill>
                  <a:schemeClr val="bg1"/>
                </a:solidFill>
              </a:rPr>
              <a:t> kali </a:t>
            </a:r>
            <a:r>
              <a:rPr lang="en-US" sz="1600" dirty="0" err="1">
                <a:solidFill>
                  <a:schemeClr val="bg1"/>
                </a:solidFill>
              </a:rPr>
              <a:t>kartesius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antara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A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B </a:t>
            </a:r>
            <a:r>
              <a:rPr lang="en-US" sz="1600" dirty="0" err="1">
                <a:solidFill>
                  <a:schemeClr val="bg1"/>
                </a:solidFill>
              </a:rPr>
              <a:t>dapat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ditulis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notasi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berikut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ini</a:t>
            </a:r>
            <a:r>
              <a:rPr lang="id-ID" sz="1600" dirty="0" smtClean="0">
                <a:solidFill>
                  <a:schemeClr val="bg1"/>
                </a:solidFill>
              </a:rPr>
              <a:t>,</a:t>
            </a:r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r>
              <a:rPr lang="en-US" sz="1600" dirty="0" err="1">
                <a:solidFill>
                  <a:schemeClr val="bg1"/>
                </a:solidFill>
              </a:rPr>
              <a:t>Jika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diketahui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banyak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anggota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A </a:t>
            </a:r>
            <a:r>
              <a:rPr lang="en-US" sz="1600" dirty="0" err="1">
                <a:solidFill>
                  <a:schemeClr val="bg1"/>
                </a:solidFill>
              </a:rPr>
              <a:t>adalah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n</a:t>
            </a:r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i="1" dirty="0">
                <a:solidFill>
                  <a:schemeClr val="bg1"/>
                </a:solidFill>
              </a:rPr>
              <a:t>A</a:t>
            </a:r>
            <a:r>
              <a:rPr lang="en-US" sz="1600" dirty="0">
                <a:solidFill>
                  <a:schemeClr val="bg1"/>
                </a:solidFill>
              </a:rPr>
              <a:t>) = </a:t>
            </a:r>
            <a:r>
              <a:rPr lang="en-US" sz="1600" i="1" dirty="0">
                <a:solidFill>
                  <a:schemeClr val="bg1"/>
                </a:solidFill>
              </a:rPr>
              <a:t>r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banyak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anggota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B </a:t>
            </a:r>
            <a:r>
              <a:rPr lang="en-US" sz="1600" dirty="0" err="1">
                <a:solidFill>
                  <a:schemeClr val="bg1"/>
                </a:solidFill>
              </a:rPr>
              <a:t>adalah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n</a:t>
            </a:r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i="1" dirty="0">
                <a:solidFill>
                  <a:schemeClr val="bg1"/>
                </a:solidFill>
              </a:rPr>
              <a:t>B</a:t>
            </a:r>
            <a:r>
              <a:rPr lang="en-US" sz="1600" dirty="0">
                <a:solidFill>
                  <a:schemeClr val="bg1"/>
                </a:solidFill>
              </a:rPr>
              <a:t>) = </a:t>
            </a:r>
            <a:r>
              <a:rPr lang="en-US" sz="1600" i="1" dirty="0">
                <a:solidFill>
                  <a:schemeClr val="bg1"/>
                </a:solidFill>
              </a:rPr>
              <a:t>s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dapatkah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kamu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menentukan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banyaknya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anggota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A </a:t>
            </a:r>
            <a:r>
              <a:rPr lang="en-US" sz="1600" dirty="0">
                <a:solidFill>
                  <a:schemeClr val="bg1"/>
                </a:solidFill>
              </a:rPr>
              <a:t>× </a:t>
            </a:r>
            <a:r>
              <a:rPr lang="en-US" sz="1600" i="1" dirty="0">
                <a:solidFill>
                  <a:schemeClr val="bg1"/>
                </a:solidFill>
              </a:rPr>
              <a:t>B</a:t>
            </a:r>
            <a:r>
              <a:rPr lang="en-US" sz="1600" dirty="0">
                <a:solidFill>
                  <a:schemeClr val="bg1"/>
                </a:solidFill>
              </a:rPr>
              <a:t>? Agar </a:t>
            </a:r>
            <a:r>
              <a:rPr lang="en-US" sz="1600" dirty="0" err="1">
                <a:solidFill>
                  <a:schemeClr val="bg1"/>
                </a:solidFill>
              </a:rPr>
              <a:t>kamu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mengetahui</a:t>
            </a:r>
            <a:r>
              <a:rPr lang="id-ID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bagaimana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menentukan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banyaknya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anggota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hasil</a:t>
            </a:r>
            <a:r>
              <a:rPr lang="en-US" sz="1600" dirty="0">
                <a:solidFill>
                  <a:schemeClr val="bg1"/>
                </a:solidFill>
              </a:rPr>
              <a:t> kali </a:t>
            </a:r>
            <a:r>
              <a:rPr lang="en-US" sz="1600" dirty="0" err="1">
                <a:solidFill>
                  <a:schemeClr val="bg1"/>
                </a:solidFill>
              </a:rPr>
              <a:t>kartesius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dua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buah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perhatikan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contoh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kegiatan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berikut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b="1" dirty="0" err="1">
                <a:solidFill>
                  <a:schemeClr val="bg1"/>
                </a:solidFill>
              </a:rPr>
              <a:t>Contoh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1"/>
                </a:solidFill>
              </a:rPr>
              <a:t>Jika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P </a:t>
            </a:r>
            <a:r>
              <a:rPr lang="en-US" sz="1600" dirty="0">
                <a:solidFill>
                  <a:schemeClr val="bg1"/>
                </a:solidFill>
              </a:rPr>
              <a:t>= {2, 3, 5}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Q </a:t>
            </a:r>
            <a:r>
              <a:rPr lang="en-US" sz="1600" dirty="0">
                <a:solidFill>
                  <a:schemeClr val="bg1"/>
                </a:solidFill>
              </a:rPr>
              <a:t>= {</a:t>
            </a:r>
            <a:r>
              <a:rPr lang="en-US" sz="1600" i="1" dirty="0">
                <a:solidFill>
                  <a:schemeClr val="bg1"/>
                </a:solidFill>
              </a:rPr>
              <a:t>o, t, i, x</a:t>
            </a:r>
            <a:r>
              <a:rPr lang="en-US" sz="1600" dirty="0">
                <a:solidFill>
                  <a:schemeClr val="bg1"/>
                </a:solidFill>
              </a:rPr>
              <a:t>} </a:t>
            </a:r>
            <a:r>
              <a:rPr lang="en-US" sz="1600" dirty="0" err="1">
                <a:solidFill>
                  <a:schemeClr val="bg1"/>
                </a:solidFill>
              </a:rPr>
              <a:t>tentukan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  <a:endParaRPr lang="id-ID" sz="1600" dirty="0">
              <a:solidFill>
                <a:schemeClr val="bg1"/>
              </a:solidFill>
            </a:endParaRPr>
          </a:p>
          <a:p>
            <a:pPr>
              <a:buAutoNum type="alphaLcPeriod"/>
            </a:pPr>
            <a:r>
              <a:rPr lang="en-US" sz="1600" i="1" dirty="0" smtClean="0">
                <a:solidFill>
                  <a:schemeClr val="bg1"/>
                </a:solidFill>
              </a:rPr>
              <a:t>P </a:t>
            </a:r>
            <a:r>
              <a:rPr lang="en-US" sz="1600" i="1" dirty="0">
                <a:solidFill>
                  <a:schemeClr val="bg1"/>
                </a:solidFill>
              </a:rPr>
              <a:t>× </a:t>
            </a:r>
            <a:r>
              <a:rPr lang="en-US" sz="1600" i="1" dirty="0" smtClean="0">
                <a:solidFill>
                  <a:schemeClr val="bg1"/>
                </a:solidFill>
              </a:rPr>
              <a:t>Q</a:t>
            </a:r>
            <a:endParaRPr lang="id-ID" sz="1600" i="1" dirty="0" smtClean="0">
              <a:solidFill>
                <a:schemeClr val="bg1"/>
              </a:solidFill>
            </a:endParaRPr>
          </a:p>
          <a:p>
            <a:pPr>
              <a:buAutoNum type="alphaLcPeriod"/>
            </a:pP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b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i="1" dirty="0">
                <a:solidFill>
                  <a:schemeClr val="bg1"/>
                </a:solidFill>
              </a:rPr>
              <a:t>n(P × Q)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i="1" dirty="0" err="1" smtClean="0">
                <a:solidFill>
                  <a:schemeClr val="bg1"/>
                </a:solidFill>
              </a:rPr>
              <a:t>Penyelesaian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a. </a:t>
            </a:r>
            <a:r>
              <a:rPr lang="en-US" sz="1600" i="1" dirty="0">
                <a:solidFill>
                  <a:schemeClr val="bg1"/>
                </a:solidFill>
              </a:rPr>
              <a:t>P × Q </a:t>
            </a:r>
            <a:r>
              <a:rPr lang="en-US" sz="1600" dirty="0">
                <a:solidFill>
                  <a:schemeClr val="bg1"/>
                </a:solidFill>
              </a:rPr>
              <a:t>= {(2, </a:t>
            </a:r>
            <a:r>
              <a:rPr lang="en-US" sz="1600" i="1" dirty="0">
                <a:solidFill>
                  <a:schemeClr val="bg1"/>
                </a:solidFill>
              </a:rPr>
              <a:t>o</a:t>
            </a:r>
            <a:r>
              <a:rPr lang="en-US" sz="1600" dirty="0">
                <a:solidFill>
                  <a:schemeClr val="bg1"/>
                </a:solidFill>
              </a:rPr>
              <a:t>), (2, </a:t>
            </a:r>
            <a:r>
              <a:rPr lang="en-US" sz="1600" i="1" dirty="0">
                <a:solidFill>
                  <a:schemeClr val="bg1"/>
                </a:solidFill>
              </a:rPr>
              <a:t>t</a:t>
            </a:r>
            <a:r>
              <a:rPr lang="en-US" sz="1600" dirty="0">
                <a:solidFill>
                  <a:schemeClr val="bg1"/>
                </a:solidFill>
              </a:rPr>
              <a:t>), (2, </a:t>
            </a:r>
            <a:r>
              <a:rPr lang="en-US" sz="1600" i="1" dirty="0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), (2, </a:t>
            </a:r>
            <a:r>
              <a:rPr lang="en-US" sz="1600" i="1" dirty="0">
                <a:solidFill>
                  <a:schemeClr val="bg1"/>
                </a:solidFill>
              </a:rPr>
              <a:t>x</a:t>
            </a:r>
            <a:r>
              <a:rPr lang="en-US" sz="1600" dirty="0">
                <a:solidFill>
                  <a:schemeClr val="bg1"/>
                </a:solidFill>
              </a:rPr>
              <a:t>), (3, </a:t>
            </a:r>
            <a:r>
              <a:rPr lang="en-US" sz="1600" i="1" dirty="0">
                <a:solidFill>
                  <a:schemeClr val="bg1"/>
                </a:solidFill>
              </a:rPr>
              <a:t>o</a:t>
            </a:r>
            <a:r>
              <a:rPr lang="en-US" sz="1600" dirty="0">
                <a:solidFill>
                  <a:schemeClr val="bg1"/>
                </a:solidFill>
              </a:rPr>
              <a:t>), (3, </a:t>
            </a:r>
            <a:r>
              <a:rPr lang="en-US" sz="1600" i="1" dirty="0">
                <a:solidFill>
                  <a:schemeClr val="bg1"/>
                </a:solidFill>
              </a:rPr>
              <a:t>t</a:t>
            </a:r>
            <a:r>
              <a:rPr lang="en-US" sz="1600" dirty="0">
                <a:solidFill>
                  <a:schemeClr val="bg1"/>
                </a:solidFill>
              </a:rPr>
              <a:t>), (3, </a:t>
            </a:r>
            <a:r>
              <a:rPr lang="en-US" sz="1600" i="1" dirty="0">
                <a:solidFill>
                  <a:schemeClr val="bg1"/>
                </a:solidFill>
              </a:rPr>
              <a:t>i</a:t>
            </a:r>
            <a:r>
              <a:rPr lang="en-US" sz="1600" dirty="0" smtClean="0">
                <a:solidFill>
                  <a:schemeClr val="bg1"/>
                </a:solidFill>
              </a:rPr>
              <a:t>),</a:t>
            </a:r>
            <a:r>
              <a:rPr lang="id-ID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>
                <a:solidFill>
                  <a:schemeClr val="bg1"/>
                </a:solidFill>
              </a:rPr>
              <a:t>3, </a:t>
            </a:r>
            <a:r>
              <a:rPr lang="en-US" sz="1600" i="1" dirty="0">
                <a:solidFill>
                  <a:schemeClr val="bg1"/>
                </a:solidFill>
              </a:rPr>
              <a:t>x</a:t>
            </a:r>
            <a:r>
              <a:rPr lang="en-US" sz="1600" dirty="0">
                <a:solidFill>
                  <a:schemeClr val="bg1"/>
                </a:solidFill>
              </a:rPr>
              <a:t>), (5, </a:t>
            </a:r>
            <a:r>
              <a:rPr lang="en-US" sz="1600" i="1" dirty="0">
                <a:solidFill>
                  <a:schemeClr val="bg1"/>
                </a:solidFill>
              </a:rPr>
              <a:t>o</a:t>
            </a:r>
            <a:r>
              <a:rPr lang="en-US" sz="1600" dirty="0">
                <a:solidFill>
                  <a:schemeClr val="bg1"/>
                </a:solidFill>
              </a:rPr>
              <a:t>), (5, </a:t>
            </a:r>
            <a:r>
              <a:rPr lang="en-US" sz="1600" i="1" dirty="0">
                <a:solidFill>
                  <a:schemeClr val="bg1"/>
                </a:solidFill>
              </a:rPr>
              <a:t>t</a:t>
            </a:r>
            <a:r>
              <a:rPr lang="en-US" sz="1600" dirty="0">
                <a:solidFill>
                  <a:schemeClr val="bg1"/>
                </a:solidFill>
              </a:rPr>
              <a:t>), (5, </a:t>
            </a:r>
            <a:r>
              <a:rPr lang="en-US" sz="1600" i="1" dirty="0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), (5, </a:t>
            </a:r>
            <a:r>
              <a:rPr lang="en-US" sz="1600" i="1" dirty="0">
                <a:solidFill>
                  <a:schemeClr val="bg1"/>
                </a:solidFill>
              </a:rPr>
              <a:t>x</a:t>
            </a:r>
            <a:r>
              <a:rPr lang="en-US" sz="1600" dirty="0">
                <a:solidFill>
                  <a:schemeClr val="bg1"/>
                </a:solidFill>
              </a:rPr>
              <a:t>)}</a:t>
            </a:r>
            <a:endParaRPr lang="id-ID" sz="16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id-ID" sz="1600" i="1" dirty="0" smtClean="0">
                <a:solidFill>
                  <a:schemeClr val="bg1"/>
                </a:solidFill>
              </a:rPr>
              <a:t>b. </a:t>
            </a:r>
            <a:r>
              <a:rPr lang="en-US" sz="1600" i="1" dirty="0" smtClean="0">
                <a:solidFill>
                  <a:schemeClr val="bg1"/>
                </a:solidFill>
              </a:rPr>
              <a:t>n(P </a:t>
            </a:r>
            <a:r>
              <a:rPr lang="en-US" sz="1600" i="1" dirty="0">
                <a:solidFill>
                  <a:schemeClr val="bg1"/>
                </a:solidFill>
              </a:rPr>
              <a:t>× Q) </a:t>
            </a:r>
            <a:r>
              <a:rPr lang="en-US" sz="1600" dirty="0">
                <a:solidFill>
                  <a:schemeClr val="bg1"/>
                </a:solidFill>
              </a:rPr>
              <a:t>= </a:t>
            </a:r>
            <a:r>
              <a:rPr lang="en-US" sz="1600" i="1" dirty="0">
                <a:solidFill>
                  <a:schemeClr val="bg1"/>
                </a:solidFill>
              </a:rPr>
              <a:t>n(P) </a:t>
            </a:r>
            <a:r>
              <a:rPr lang="en-US" sz="1600" dirty="0">
                <a:solidFill>
                  <a:schemeClr val="bg1"/>
                </a:solidFill>
              </a:rPr>
              <a:t>× </a:t>
            </a:r>
            <a:r>
              <a:rPr lang="en-US" sz="1600" i="1" dirty="0">
                <a:solidFill>
                  <a:schemeClr val="bg1"/>
                </a:solidFill>
              </a:rPr>
              <a:t>n(Q) </a:t>
            </a:r>
            <a:r>
              <a:rPr lang="en-US" sz="1600" dirty="0">
                <a:solidFill>
                  <a:schemeClr val="bg1"/>
                </a:solidFill>
              </a:rPr>
              <a:t>= 3 × 4 = 12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i="1" dirty="0" smtClean="0">
                <a:solidFill>
                  <a:schemeClr val="bg1"/>
                </a:solidFill>
              </a:rPr>
              <a:t>P </a:t>
            </a:r>
            <a:r>
              <a:rPr lang="en-US" sz="1600" dirty="0">
                <a:solidFill>
                  <a:schemeClr val="bg1"/>
                </a:solidFill>
              </a:rPr>
              <a:t>= {1, 3, 6} ; </a:t>
            </a:r>
            <a:r>
              <a:rPr lang="en-US" sz="1600" i="1" dirty="0">
                <a:solidFill>
                  <a:schemeClr val="bg1"/>
                </a:solidFill>
              </a:rPr>
              <a:t>Q </a:t>
            </a:r>
            <a:r>
              <a:rPr lang="en-US" sz="1600" dirty="0">
                <a:solidFill>
                  <a:schemeClr val="bg1"/>
                </a:solidFill>
              </a:rPr>
              <a:t>= {</a:t>
            </a:r>
            <a:r>
              <a:rPr lang="en-US" sz="1600" i="1" dirty="0">
                <a:solidFill>
                  <a:schemeClr val="bg1"/>
                </a:solidFill>
              </a:rPr>
              <a:t>a, b, c, d</a:t>
            </a:r>
            <a:r>
              <a:rPr lang="en-US" sz="1600" dirty="0">
                <a:solidFill>
                  <a:schemeClr val="bg1"/>
                </a:solidFill>
              </a:rPr>
              <a:t>}; </a:t>
            </a:r>
            <a:r>
              <a:rPr lang="en-US" sz="1600" i="1" dirty="0">
                <a:solidFill>
                  <a:schemeClr val="bg1"/>
                </a:solidFill>
              </a:rPr>
              <a:t>R </a:t>
            </a:r>
            <a:r>
              <a:rPr lang="en-US" sz="1600" dirty="0">
                <a:solidFill>
                  <a:schemeClr val="bg1"/>
                </a:solidFill>
              </a:rPr>
              <a:t>= {</a:t>
            </a:r>
            <a:r>
              <a:rPr lang="en-US" sz="1600" i="1" dirty="0">
                <a:solidFill>
                  <a:schemeClr val="bg1"/>
                </a:solidFill>
              </a:rPr>
              <a:t>p, e, l, i, t, a</a:t>
            </a:r>
            <a:r>
              <a:rPr lang="en-US" sz="1600" dirty="0">
                <a:solidFill>
                  <a:schemeClr val="bg1"/>
                </a:solidFill>
              </a:rPr>
              <a:t>} ; </a:t>
            </a:r>
            <a:r>
              <a:rPr lang="en-US" sz="1600" i="1" dirty="0">
                <a:solidFill>
                  <a:schemeClr val="bg1"/>
                </a:solidFill>
              </a:rPr>
              <a:t>S </a:t>
            </a:r>
            <a:r>
              <a:rPr lang="en-US" sz="1600" dirty="0">
                <a:solidFill>
                  <a:schemeClr val="bg1"/>
                </a:solidFill>
              </a:rPr>
              <a:t>= {</a:t>
            </a:r>
            <a:r>
              <a:rPr lang="en-US" sz="1600" i="1" dirty="0">
                <a:solidFill>
                  <a:schemeClr val="bg1"/>
                </a:solidFill>
              </a:rPr>
              <a:t>i, l, m, u</a:t>
            </a:r>
            <a:r>
              <a:rPr lang="en-US" sz="1600" dirty="0">
                <a:solidFill>
                  <a:schemeClr val="bg1"/>
                </a:solidFill>
              </a:rPr>
              <a:t>} ; </a:t>
            </a:r>
            <a:r>
              <a:rPr lang="en-US" sz="1600" i="1" dirty="0">
                <a:solidFill>
                  <a:schemeClr val="bg1"/>
                </a:solidFill>
              </a:rPr>
              <a:t>T </a:t>
            </a:r>
            <a:r>
              <a:rPr lang="en-US" sz="1600" dirty="0">
                <a:solidFill>
                  <a:schemeClr val="bg1"/>
                </a:solidFill>
              </a:rPr>
              <a:t>= {</a:t>
            </a:r>
            <a:r>
              <a:rPr lang="en-US" sz="1600" i="1" dirty="0">
                <a:solidFill>
                  <a:schemeClr val="bg1"/>
                </a:solidFill>
              </a:rPr>
              <a:t>o, k</a:t>
            </a:r>
            <a:r>
              <a:rPr lang="en-US" sz="1600" dirty="0">
                <a:solidFill>
                  <a:schemeClr val="bg1"/>
                </a:solidFill>
              </a:rPr>
              <a:t>}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/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2917558" y="2526819"/>
            <a:ext cx="3816424" cy="5587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 × B = {(a, b) | a ∈ A, b ∈ B</a:t>
            </a:r>
            <a:r>
              <a:rPr lang="en-US" b="1" dirty="0" smtClean="0"/>
              <a:t>}</a:t>
            </a:r>
            <a:endParaRPr lang="id-ID" dirty="0"/>
          </a:p>
        </p:txBody>
      </p:sp>
      <p:sp>
        <p:nvSpPr>
          <p:cNvPr id="13" name="Oval 12">
            <a:hlinkClick r:id="rId5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5" name="Rounded Rectangle 14">
            <a:hlinkClick r:id="rId6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6" name="Rounded Rectangle 15">
            <a:hlinkClick r:id="rId7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7" name="Rounded Rectangle 16">
            <a:hlinkClick r:id="rId8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8" name="Rounded Rectangle 17">
            <a:hlinkClick r:id="rId9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19" name="Rounded Rectangle 18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0" action="ppaction://hlinksldjump"/>
              </a:rPr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9809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94560">
            <a:off x="653562" y="798989"/>
            <a:ext cx="1522512" cy="562074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424234"/>
            <a:ext cx="7128792" cy="543346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</a:rPr>
              <a:t>Latihan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soal</a:t>
            </a:r>
            <a:endParaRPr lang="id-ID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1. </a:t>
            </a:r>
            <a:r>
              <a:rPr lang="en-US" sz="1800" dirty="0" err="1">
                <a:solidFill>
                  <a:schemeClr val="bg1"/>
                </a:solidFill>
              </a:rPr>
              <a:t>Tentukanlah</a:t>
            </a:r>
            <a:r>
              <a:rPr lang="en-US" sz="1800" dirty="0">
                <a:solidFill>
                  <a:schemeClr val="bg1"/>
                </a:solidFill>
              </a:rPr>
              <a:t>: 4. </a:t>
            </a:r>
            <a:r>
              <a:rPr lang="en-US" sz="1800" dirty="0" err="1">
                <a:solidFill>
                  <a:schemeClr val="bg1"/>
                </a:solidFill>
              </a:rPr>
              <a:t>Tentukanlah</a:t>
            </a:r>
            <a:r>
              <a:rPr lang="en-US" sz="1800" dirty="0">
                <a:solidFill>
                  <a:schemeClr val="bg1"/>
                </a:solidFill>
              </a:rPr>
              <a:t>:</a:t>
            </a:r>
            <a:endParaRPr lang="id-ID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a. </a:t>
            </a:r>
            <a:r>
              <a:rPr lang="en-US" sz="1800" i="1" dirty="0">
                <a:solidFill>
                  <a:schemeClr val="bg1"/>
                </a:solidFill>
              </a:rPr>
              <a:t>P × T </a:t>
            </a:r>
            <a:r>
              <a:rPr lang="en-US" sz="1800" dirty="0">
                <a:solidFill>
                  <a:schemeClr val="bg1"/>
                </a:solidFill>
              </a:rPr>
              <a:t>a. </a:t>
            </a:r>
            <a:r>
              <a:rPr lang="en-US" sz="1800" i="1" dirty="0">
                <a:solidFill>
                  <a:schemeClr val="bg1"/>
                </a:solidFill>
              </a:rPr>
              <a:t>P × R</a:t>
            </a:r>
            <a:endParaRPr lang="id-ID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b. </a:t>
            </a:r>
            <a:r>
              <a:rPr lang="en-US" sz="1800" i="1" dirty="0">
                <a:solidFill>
                  <a:schemeClr val="bg1"/>
                </a:solidFill>
              </a:rPr>
              <a:t>n(P × T) </a:t>
            </a:r>
            <a:r>
              <a:rPr lang="en-US" sz="1800" dirty="0">
                <a:solidFill>
                  <a:schemeClr val="bg1"/>
                </a:solidFill>
              </a:rPr>
              <a:t>b. </a:t>
            </a:r>
            <a:r>
              <a:rPr lang="en-US" sz="1800" i="1" dirty="0">
                <a:solidFill>
                  <a:schemeClr val="bg1"/>
                </a:solidFill>
              </a:rPr>
              <a:t>n(P × R)</a:t>
            </a:r>
            <a:endParaRPr lang="id-ID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2. </a:t>
            </a:r>
            <a:r>
              <a:rPr lang="en-US" sz="1800" dirty="0" err="1">
                <a:solidFill>
                  <a:schemeClr val="bg1"/>
                </a:solidFill>
              </a:rPr>
              <a:t>Tentukanlah</a:t>
            </a:r>
            <a:r>
              <a:rPr lang="en-US" sz="1800" dirty="0">
                <a:solidFill>
                  <a:schemeClr val="bg1"/>
                </a:solidFill>
              </a:rPr>
              <a:t>: 5. </a:t>
            </a:r>
            <a:r>
              <a:rPr lang="en-US" sz="1800" dirty="0" err="1">
                <a:solidFill>
                  <a:schemeClr val="bg1"/>
                </a:solidFill>
              </a:rPr>
              <a:t>Tentukanlah</a:t>
            </a:r>
            <a:r>
              <a:rPr lang="en-US" sz="1800" dirty="0">
                <a:solidFill>
                  <a:schemeClr val="bg1"/>
                </a:solidFill>
              </a:rPr>
              <a:t>:</a:t>
            </a:r>
            <a:endParaRPr lang="id-ID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a. </a:t>
            </a:r>
            <a:r>
              <a:rPr lang="en-US" sz="1800" i="1" dirty="0">
                <a:solidFill>
                  <a:schemeClr val="bg1"/>
                </a:solidFill>
              </a:rPr>
              <a:t>P × Q </a:t>
            </a:r>
            <a:r>
              <a:rPr lang="en-US" sz="1800" dirty="0">
                <a:solidFill>
                  <a:schemeClr val="bg1"/>
                </a:solidFill>
              </a:rPr>
              <a:t>a. </a:t>
            </a:r>
            <a:r>
              <a:rPr lang="en-US" sz="1800" i="1" dirty="0">
                <a:solidFill>
                  <a:schemeClr val="bg1"/>
                </a:solidFill>
              </a:rPr>
              <a:t>Q × R</a:t>
            </a:r>
            <a:endParaRPr lang="id-ID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b. </a:t>
            </a:r>
            <a:r>
              <a:rPr lang="en-US" sz="1800" i="1" dirty="0">
                <a:solidFill>
                  <a:schemeClr val="bg1"/>
                </a:solidFill>
              </a:rPr>
              <a:t>n(P × Q) </a:t>
            </a:r>
            <a:r>
              <a:rPr lang="en-US" sz="1800" dirty="0">
                <a:solidFill>
                  <a:schemeClr val="bg1"/>
                </a:solidFill>
              </a:rPr>
              <a:t>b. </a:t>
            </a:r>
            <a:r>
              <a:rPr lang="en-US" sz="1800" i="1" dirty="0">
                <a:solidFill>
                  <a:schemeClr val="bg1"/>
                </a:solidFill>
              </a:rPr>
              <a:t>n(Q × R)</a:t>
            </a:r>
            <a:endParaRPr lang="id-ID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3. </a:t>
            </a:r>
            <a:r>
              <a:rPr lang="en-US" sz="1800" dirty="0" err="1">
                <a:solidFill>
                  <a:schemeClr val="bg1"/>
                </a:solidFill>
              </a:rPr>
              <a:t>Tentukanlah</a:t>
            </a:r>
            <a:r>
              <a:rPr lang="en-US" sz="1800" dirty="0">
                <a:solidFill>
                  <a:schemeClr val="bg1"/>
                </a:solidFill>
              </a:rPr>
              <a:t>: 6. </a:t>
            </a:r>
            <a:r>
              <a:rPr lang="en-US" sz="1800" dirty="0" err="1">
                <a:solidFill>
                  <a:schemeClr val="bg1"/>
                </a:solidFill>
              </a:rPr>
              <a:t>Tentukanlah</a:t>
            </a:r>
            <a:r>
              <a:rPr lang="en-US" sz="1800" dirty="0">
                <a:solidFill>
                  <a:schemeClr val="bg1"/>
                </a:solidFill>
              </a:rPr>
              <a:t>:</a:t>
            </a:r>
            <a:endParaRPr lang="id-ID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a. </a:t>
            </a:r>
            <a:r>
              <a:rPr lang="en-US" sz="1800" i="1" dirty="0">
                <a:solidFill>
                  <a:schemeClr val="bg1"/>
                </a:solidFill>
              </a:rPr>
              <a:t>P × S </a:t>
            </a:r>
            <a:r>
              <a:rPr lang="en-US" sz="1800" dirty="0">
                <a:solidFill>
                  <a:schemeClr val="bg1"/>
                </a:solidFill>
              </a:rPr>
              <a:t>a. </a:t>
            </a:r>
            <a:r>
              <a:rPr lang="en-US" sz="1800" i="1" dirty="0">
                <a:solidFill>
                  <a:schemeClr val="bg1"/>
                </a:solidFill>
              </a:rPr>
              <a:t>S × T</a:t>
            </a:r>
            <a:endParaRPr lang="id-ID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b. </a:t>
            </a:r>
            <a:r>
              <a:rPr lang="en-US" sz="1800" i="1" dirty="0">
                <a:solidFill>
                  <a:schemeClr val="bg1"/>
                </a:solidFill>
              </a:rPr>
              <a:t>n(P × S) </a:t>
            </a:r>
            <a:r>
              <a:rPr lang="en-US" sz="1800" dirty="0">
                <a:solidFill>
                  <a:schemeClr val="bg1"/>
                </a:solidFill>
              </a:rPr>
              <a:t>b. </a:t>
            </a:r>
            <a:r>
              <a:rPr lang="en-US" sz="1800" i="1" dirty="0">
                <a:solidFill>
                  <a:schemeClr val="bg1"/>
                </a:solidFill>
              </a:rPr>
              <a:t>n(S × T)</a:t>
            </a:r>
            <a:endParaRPr lang="id-ID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800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2" name="Oval 11">
            <a:hlinkClick r:id="rId6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4" name="Rounded Rectangle 13">
            <a:hlinkClick r:id="rId7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5" name="Rounded Rectangle 14">
            <a:hlinkClick r:id="rId8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6" name="Rounded Rectangle 15">
            <a:hlinkClick r:id="rId9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7" name="Rounded Rectangle 16">
            <a:hlinkClick r:id="rId10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18" name="Rounded Rectangle 17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1" action="ppaction://hlinksldjump"/>
              </a:rPr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2914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35996">
            <a:off x="601433" y="783081"/>
            <a:ext cx="1522512" cy="634082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114" y="388230"/>
            <a:ext cx="7217365" cy="550547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dirty="0" err="1">
                <a:solidFill>
                  <a:schemeClr val="bg1"/>
                </a:solidFill>
              </a:rPr>
              <a:t>Fungsi</a:t>
            </a:r>
            <a:r>
              <a:rPr lang="en-US" b="1" dirty="0">
                <a:solidFill>
                  <a:schemeClr val="bg1"/>
                </a:solidFill>
              </a:rPr>
              <a:t> (</a:t>
            </a:r>
            <a:r>
              <a:rPr lang="en-US" b="1" dirty="0" err="1">
                <a:solidFill>
                  <a:schemeClr val="bg1"/>
                </a:solidFill>
              </a:rPr>
              <a:t>Pemetaan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id-ID" b="1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id-ID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1"/>
                </a:solidFill>
              </a:rPr>
              <a:t>Fungsi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atau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pemetaan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  A </a:t>
            </a:r>
            <a:r>
              <a:rPr lang="en-US" sz="1600" dirty="0" err="1">
                <a:solidFill>
                  <a:schemeClr val="bg1"/>
                </a:solidFill>
              </a:rPr>
              <a:t>ke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B </a:t>
            </a:r>
            <a:r>
              <a:rPr lang="en-US" sz="1600" dirty="0" err="1">
                <a:solidFill>
                  <a:schemeClr val="bg1"/>
                </a:solidFill>
              </a:rPr>
              <a:t>adalah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relasi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memasangkan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setiap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anggota</a:t>
            </a:r>
            <a:r>
              <a:rPr lang="en-US" sz="1600" dirty="0">
                <a:solidFill>
                  <a:schemeClr val="bg1"/>
                </a:solidFill>
              </a:rPr>
              <a:t> A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tepat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satu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anggota</a:t>
            </a:r>
            <a:r>
              <a:rPr lang="en-US" sz="1600" dirty="0">
                <a:solidFill>
                  <a:schemeClr val="bg1"/>
                </a:solidFill>
              </a:rPr>
              <a:t> B. </a:t>
            </a:r>
            <a:r>
              <a:rPr lang="en-US" sz="1600" dirty="0" err="1">
                <a:solidFill>
                  <a:schemeClr val="bg1"/>
                </a:solidFill>
              </a:rPr>
              <a:t>Tepat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satunya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artinya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tidak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boleh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(</a:t>
            </a:r>
            <a:r>
              <a:rPr lang="en-US" sz="1600" dirty="0" err="1">
                <a:solidFill>
                  <a:schemeClr val="bg1"/>
                </a:solidFill>
              </a:rPr>
              <a:t>tidak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boleh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membentuk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cabang</a:t>
            </a:r>
            <a:r>
              <a:rPr lang="en-US" sz="1600" dirty="0">
                <a:solidFill>
                  <a:schemeClr val="bg1"/>
                </a:solidFill>
              </a:rPr>
              <a:t>)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tidak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boleh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kurang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satu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A </a:t>
            </a:r>
            <a:r>
              <a:rPr lang="en-US" sz="1600" dirty="0" err="1">
                <a:solidFill>
                  <a:schemeClr val="bg1"/>
                </a:solidFill>
              </a:rPr>
              <a:t>disebut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daerah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asal</a:t>
            </a:r>
            <a:r>
              <a:rPr lang="en-US" sz="1600" dirty="0">
                <a:solidFill>
                  <a:schemeClr val="bg1"/>
                </a:solidFill>
              </a:rPr>
              <a:t> (domain).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B </a:t>
            </a:r>
            <a:r>
              <a:rPr lang="en-US" sz="1600" dirty="0" err="1">
                <a:solidFill>
                  <a:schemeClr val="bg1"/>
                </a:solidFill>
              </a:rPr>
              <a:t>disebut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daerah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kawan</a:t>
            </a:r>
            <a:r>
              <a:rPr lang="en-US" sz="1600" dirty="0">
                <a:solidFill>
                  <a:schemeClr val="bg1"/>
                </a:solidFill>
              </a:rPr>
              <a:t> (</a:t>
            </a:r>
            <a:r>
              <a:rPr lang="en-US" sz="1600" dirty="0" err="1">
                <a:solidFill>
                  <a:schemeClr val="bg1"/>
                </a:solidFill>
              </a:rPr>
              <a:t>kodomain</a:t>
            </a:r>
            <a:r>
              <a:rPr lang="en-US" sz="1600" dirty="0">
                <a:solidFill>
                  <a:schemeClr val="bg1"/>
                </a:solidFill>
              </a:rPr>
              <a:t>).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anggota-anggota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B yang </a:t>
            </a:r>
            <a:r>
              <a:rPr lang="en-US" sz="1600" dirty="0" err="1">
                <a:solidFill>
                  <a:schemeClr val="bg1"/>
                </a:solidFill>
              </a:rPr>
              <a:t>mempunyai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pasangan</a:t>
            </a:r>
            <a:r>
              <a:rPr lang="en-US" sz="1600" dirty="0">
                <a:solidFill>
                  <a:schemeClr val="bg1"/>
                </a:solidFill>
              </a:rPr>
              <a:t> di A </a:t>
            </a:r>
            <a:r>
              <a:rPr lang="en-US" sz="1600" dirty="0" err="1">
                <a:solidFill>
                  <a:schemeClr val="bg1"/>
                </a:solidFill>
              </a:rPr>
              <a:t>disebut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daerah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hasil</a:t>
            </a:r>
            <a:r>
              <a:rPr lang="en-US" sz="1600" dirty="0">
                <a:solidFill>
                  <a:schemeClr val="bg1"/>
                </a:solidFill>
              </a:rPr>
              <a:t> (range). 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ILUSTRASI </a:t>
            </a:r>
            <a:r>
              <a:rPr lang="en-US" sz="1600" dirty="0" smtClean="0">
                <a:solidFill>
                  <a:schemeClr val="bg1"/>
                </a:solidFill>
              </a:rPr>
              <a:t>FUNGSI</a:t>
            </a:r>
            <a:endParaRPr lang="id-ID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r>
              <a:rPr lang="en-US" sz="1600" dirty="0" err="1" smtClean="0">
                <a:solidFill>
                  <a:schemeClr val="bg1"/>
                </a:solidFill>
              </a:rPr>
              <a:t>Ditulis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f</a:t>
            </a:r>
            <a:r>
              <a:rPr lang="en-US" sz="1600" dirty="0">
                <a:solidFill>
                  <a:schemeClr val="bg1"/>
                </a:solidFill>
              </a:rPr>
              <a:t> : A → B, </a:t>
            </a:r>
            <a:r>
              <a:rPr lang="en-US" sz="1600" dirty="0" err="1">
                <a:solidFill>
                  <a:schemeClr val="bg1"/>
                </a:solidFill>
              </a:rPr>
              <a:t>dibaca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f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adalah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fungsi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A </a:t>
            </a:r>
            <a:r>
              <a:rPr lang="en-US" sz="1600" dirty="0" err="1">
                <a:solidFill>
                  <a:schemeClr val="bg1"/>
                </a:solidFill>
              </a:rPr>
              <a:t>ke</a:t>
            </a:r>
            <a:r>
              <a:rPr lang="en-US" sz="1600" dirty="0">
                <a:solidFill>
                  <a:schemeClr val="bg1"/>
                </a:solidFill>
              </a:rPr>
              <a:t> B. A </a:t>
            </a:r>
            <a:r>
              <a:rPr lang="en-US" sz="1600" dirty="0" err="1">
                <a:solidFill>
                  <a:schemeClr val="bg1"/>
                </a:solidFill>
              </a:rPr>
              <a:t>disebut</a:t>
            </a:r>
            <a:r>
              <a:rPr lang="en-US" sz="1600" dirty="0">
                <a:solidFill>
                  <a:schemeClr val="bg1"/>
                </a:solidFill>
              </a:rPr>
              <a:t> domain,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B </a:t>
            </a:r>
            <a:r>
              <a:rPr lang="en-US" sz="1600" dirty="0" err="1">
                <a:solidFill>
                  <a:schemeClr val="bg1"/>
                </a:solidFill>
              </a:rPr>
              <a:t>disebut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kodomain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Elemen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a </a:t>
            </a:r>
            <a:r>
              <a:rPr lang="en-US" sz="1600" dirty="0">
                <a:solidFill>
                  <a:schemeClr val="bg1"/>
                </a:solidFill>
              </a:rPr>
              <a:t>∈ A </a:t>
            </a:r>
            <a:r>
              <a:rPr lang="en-US" sz="1600" dirty="0" err="1">
                <a:solidFill>
                  <a:schemeClr val="bg1"/>
                </a:solidFill>
              </a:rPr>
              <a:t>disebut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argumen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f</a:t>
            </a:r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i="1" dirty="0">
                <a:solidFill>
                  <a:schemeClr val="bg1"/>
                </a:solidFill>
              </a:rPr>
              <a:t>a</a:t>
            </a:r>
            <a:r>
              <a:rPr lang="en-US" sz="1600" dirty="0">
                <a:solidFill>
                  <a:schemeClr val="bg1"/>
                </a:solidFill>
              </a:rPr>
              <a:t>) ∈ B </a:t>
            </a:r>
            <a:r>
              <a:rPr lang="en-US" sz="1600" dirty="0" err="1" smtClean="0">
                <a:solidFill>
                  <a:schemeClr val="bg1"/>
                </a:solidFill>
              </a:rPr>
              <a:t>disebut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bayangan</a:t>
            </a:r>
            <a:r>
              <a:rPr lang="en-US" sz="1600" dirty="0">
                <a:solidFill>
                  <a:schemeClr val="bg1"/>
                </a:solidFill>
              </a:rPr>
              <a:t>(image)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a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</a:t>
            </a:r>
            <a:r>
              <a:rPr lang="en-US" sz="1600" baseline="-25000" dirty="0" err="1">
                <a:solidFill>
                  <a:schemeClr val="bg1"/>
                </a:solidFill>
              </a:rPr>
              <a:t>f</a:t>
            </a:r>
            <a:r>
              <a:rPr lang="en-US" sz="1600" dirty="0">
                <a:solidFill>
                  <a:schemeClr val="bg1"/>
                </a:solidFill>
              </a:rPr>
              <a:t>:= { y ∈ B : y = f(x) </a:t>
            </a:r>
            <a:r>
              <a:rPr lang="en-US" sz="1600" dirty="0" err="1">
                <a:solidFill>
                  <a:schemeClr val="bg1"/>
                </a:solidFill>
              </a:rPr>
              <a:t>untuk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suatu</a:t>
            </a:r>
            <a:r>
              <a:rPr lang="en-US" sz="1600" dirty="0">
                <a:solidFill>
                  <a:schemeClr val="bg1"/>
                </a:solidFill>
              </a:rPr>
              <a:t> x ∈ A } </a:t>
            </a:r>
            <a:r>
              <a:rPr lang="en-US" sz="1600" dirty="0" err="1">
                <a:solidFill>
                  <a:schemeClr val="bg1"/>
                </a:solidFill>
              </a:rPr>
              <a:t>disebut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daerah</a:t>
            </a:r>
            <a:r>
              <a:rPr lang="id-ID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jelajah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(range) </a:t>
            </a:r>
            <a:r>
              <a:rPr lang="en-US" sz="1600" dirty="0" err="1">
                <a:solidFill>
                  <a:schemeClr val="bg1"/>
                </a:solidFill>
              </a:rPr>
              <a:t>fungsi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f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dalam</a:t>
            </a:r>
            <a:r>
              <a:rPr lang="en-US" sz="1600" dirty="0">
                <a:solidFill>
                  <a:schemeClr val="bg1"/>
                </a:solidFill>
              </a:rPr>
              <a:t> B. </a:t>
            </a:r>
            <a:r>
              <a:rPr lang="en-US" sz="1600" dirty="0" err="1">
                <a:solidFill>
                  <a:schemeClr val="bg1"/>
                </a:solidFill>
              </a:rPr>
              <a:t>Bila</a:t>
            </a:r>
            <a:r>
              <a:rPr lang="en-US" sz="1600" dirty="0">
                <a:solidFill>
                  <a:schemeClr val="bg1"/>
                </a:solidFill>
              </a:rPr>
              <a:t> S ⊂ A </a:t>
            </a:r>
            <a:r>
              <a:rPr lang="en-US" sz="1600" dirty="0" err="1">
                <a:solidFill>
                  <a:schemeClr val="bg1"/>
                </a:solidFill>
              </a:rPr>
              <a:t>maka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f(S) := { f(s) : s ∈ S } </a:t>
            </a:r>
            <a:r>
              <a:rPr lang="en-US" sz="1600" dirty="0" err="1">
                <a:solidFill>
                  <a:schemeClr val="bg1"/>
                </a:solidFill>
              </a:rPr>
              <a:t>disebut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bayangan</a:t>
            </a:r>
            <a:r>
              <a:rPr lang="en-US" sz="1600" dirty="0">
                <a:solidFill>
                  <a:schemeClr val="bg1"/>
                </a:solidFill>
              </a:rPr>
              <a:t> (</a:t>
            </a:r>
            <a:r>
              <a:rPr lang="en-US" sz="1600" i="1" dirty="0">
                <a:solidFill>
                  <a:schemeClr val="bg1"/>
                </a:solidFill>
              </a:rPr>
              <a:t>image</a:t>
            </a:r>
            <a:r>
              <a:rPr lang="en-US" sz="1600" dirty="0">
                <a:solidFill>
                  <a:schemeClr val="bg1"/>
                </a:solidFill>
              </a:rPr>
              <a:t>) </a:t>
            </a:r>
            <a:r>
              <a:rPr lang="en-US" sz="1600" dirty="0" err="1">
                <a:solidFill>
                  <a:schemeClr val="bg1"/>
                </a:solidFill>
              </a:rPr>
              <a:t>himp</a:t>
            </a:r>
            <a:r>
              <a:rPr lang="en-US" sz="1600" dirty="0">
                <a:solidFill>
                  <a:schemeClr val="bg1"/>
                </a:solidFill>
              </a:rPr>
              <a:t> S </a:t>
            </a:r>
            <a:r>
              <a:rPr lang="en-US" sz="1600" dirty="0" err="1">
                <a:solidFill>
                  <a:schemeClr val="bg1"/>
                </a:solidFill>
              </a:rPr>
              <a:t>oleh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fungsi</a:t>
            </a:r>
            <a:r>
              <a:rPr lang="en-US" sz="1600" dirty="0">
                <a:solidFill>
                  <a:schemeClr val="bg1"/>
                </a:solidFill>
              </a:rPr>
              <a:t> f.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/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3059832" y="3048624"/>
            <a:ext cx="612068" cy="88139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38328" y="3035177"/>
            <a:ext cx="612068" cy="88139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i="1" dirty="0" smtClean="0">
                <a:solidFill>
                  <a:schemeClr val="tx1"/>
                </a:solidFill>
              </a:rPr>
              <a:t>f</a:t>
            </a:r>
            <a:endParaRPr lang="id-ID" i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76256" y="3030797"/>
            <a:ext cx="612068" cy="8813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B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42375" y="3411700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ight Arrow 15"/>
          <p:cNvSpPr/>
          <p:nvPr/>
        </p:nvSpPr>
        <p:spPr>
          <a:xfrm>
            <a:off x="5871211" y="3411700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/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5" action="ppaction://hlinksldjump"/>
              </a:rPr>
              <a:t>Home</a:t>
            </a:r>
            <a:endParaRPr lang="id-ID" dirty="0"/>
          </a:p>
        </p:txBody>
      </p:sp>
      <p:sp>
        <p:nvSpPr>
          <p:cNvPr id="18" name="Rounded Rectangle 17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Pendahuluan</a:t>
            </a:r>
            <a:endParaRPr lang="id-ID" dirty="0"/>
          </a:p>
        </p:txBody>
      </p:sp>
      <p:sp>
        <p:nvSpPr>
          <p:cNvPr id="19" name="Rounded Rectangle 18">
            <a:hlinkClick r:id="rId6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20" name="Rounded Rectangle 19">
            <a:hlinkClick r:id="rId7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21" name="Rounded Rectangle 20">
            <a:hlinkClick r:id="rId8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22" name="Rounded Rectangle 21">
            <a:hlinkClick r:id="rId9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5939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36531">
            <a:off x="550084" y="674960"/>
            <a:ext cx="1738536" cy="778098"/>
          </a:xfrm>
        </p:spPr>
        <p:txBody>
          <a:bodyPr/>
          <a:lstStyle/>
          <a:p>
            <a:r>
              <a:rPr lang="id-ID" b="1" dirty="0"/>
              <a:t>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839137"/>
            <a:ext cx="7272808" cy="542455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err="1">
                <a:solidFill>
                  <a:schemeClr val="bg1"/>
                </a:solidFill>
              </a:rPr>
              <a:t>Sistem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Koordinat</a:t>
            </a:r>
            <a:r>
              <a:rPr lang="en-US" sz="2800" b="1" dirty="0">
                <a:solidFill>
                  <a:schemeClr val="bg1"/>
                </a:solidFill>
              </a:rPr>
              <a:t> Cartesian &amp; </a:t>
            </a:r>
            <a:r>
              <a:rPr lang="en-US" sz="2800" b="1" dirty="0" err="1">
                <a:solidFill>
                  <a:schemeClr val="bg1"/>
                </a:solidFill>
              </a:rPr>
              <a:t>Grafik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Fungsi</a:t>
            </a:r>
            <a:endParaRPr lang="id-ID" sz="2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id-ID" sz="16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1600" dirty="0" err="1">
                <a:solidFill>
                  <a:schemeClr val="bg1"/>
                </a:solidFill>
              </a:rPr>
              <a:t>Setiap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fungsi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riil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bentuknya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dapat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digambarkan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dalam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sistem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koordinat</a:t>
            </a:r>
            <a:r>
              <a:rPr lang="en-US" sz="1600" dirty="0">
                <a:solidFill>
                  <a:schemeClr val="bg1"/>
                </a:solidFill>
              </a:rPr>
              <a:t> Cartesian.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id-ID" sz="1600" b="1" dirty="0" smtClean="0">
                <a:solidFill>
                  <a:schemeClr val="bg1"/>
                </a:solidFill>
              </a:rPr>
              <a:t>			           y</a:t>
            </a:r>
          </a:p>
          <a:p>
            <a:pPr marL="0" indent="0" algn="just">
              <a:buNone/>
            </a:pPr>
            <a:endParaRPr lang="id-ID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r>
              <a:rPr lang="id-ID" sz="1600" dirty="0" smtClean="0"/>
              <a:t>		</a:t>
            </a:r>
            <a:r>
              <a:rPr lang="en-US" sz="1600" dirty="0" err="1">
                <a:solidFill>
                  <a:schemeClr val="bg1"/>
                </a:solidFill>
              </a:rPr>
              <a:t>Kwadran</a:t>
            </a:r>
            <a:r>
              <a:rPr lang="en-US" sz="1600" dirty="0">
                <a:solidFill>
                  <a:schemeClr val="bg1"/>
                </a:solidFill>
              </a:rPr>
              <a:t> II (-,+) </a:t>
            </a:r>
            <a:r>
              <a:rPr lang="id-ID" sz="1600" dirty="0" smtClean="0">
                <a:solidFill>
                  <a:schemeClr val="bg1"/>
                </a:solidFill>
              </a:rPr>
              <a:t>	</a:t>
            </a:r>
            <a:r>
              <a:rPr lang="en-US" sz="1600" dirty="0" err="1">
                <a:solidFill>
                  <a:schemeClr val="bg1"/>
                </a:solidFill>
              </a:rPr>
              <a:t>Kwadran</a:t>
            </a:r>
            <a:r>
              <a:rPr lang="en-US" sz="1600" dirty="0">
                <a:solidFill>
                  <a:schemeClr val="bg1"/>
                </a:solidFill>
              </a:rPr>
              <a:t> I  (+,+)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d-ID" sz="1600" dirty="0" smtClean="0">
                <a:solidFill>
                  <a:schemeClr val="bg1"/>
                </a:solidFill>
              </a:rPr>
              <a:t>						x</a:t>
            </a:r>
          </a:p>
          <a:p>
            <a:pPr marL="0" indent="0">
              <a:buNone/>
            </a:pPr>
            <a:r>
              <a:rPr lang="id-ID" sz="1600" dirty="0">
                <a:solidFill>
                  <a:schemeClr val="bg1"/>
                </a:solidFill>
              </a:rPr>
              <a:t>	</a:t>
            </a:r>
            <a:r>
              <a:rPr lang="id-ID" sz="1600" dirty="0" smtClean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r>
              <a:rPr lang="id-ID" sz="1600" dirty="0">
                <a:solidFill>
                  <a:schemeClr val="bg1"/>
                </a:solidFill>
              </a:rPr>
              <a:t>	</a:t>
            </a:r>
            <a:r>
              <a:rPr lang="id-ID" sz="1600" dirty="0" smtClean="0">
                <a:solidFill>
                  <a:schemeClr val="bg1"/>
                </a:solidFill>
              </a:rPr>
              <a:t>	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Kwadran</a:t>
            </a:r>
            <a:r>
              <a:rPr lang="en-US" sz="1600" dirty="0">
                <a:solidFill>
                  <a:schemeClr val="bg1"/>
                </a:solidFill>
              </a:rPr>
              <a:t> III (-,-) </a:t>
            </a:r>
            <a:r>
              <a:rPr lang="id-ID" sz="1600" dirty="0">
                <a:solidFill>
                  <a:schemeClr val="bg1"/>
                </a:solidFill>
              </a:rPr>
              <a:t>	</a:t>
            </a:r>
            <a:r>
              <a:rPr lang="en-US" sz="1600" dirty="0" err="1">
                <a:solidFill>
                  <a:schemeClr val="bg1"/>
                </a:solidFill>
              </a:rPr>
              <a:t>Kwadran</a:t>
            </a:r>
            <a:r>
              <a:rPr lang="en-US" sz="1600" dirty="0">
                <a:solidFill>
                  <a:schemeClr val="bg1"/>
                </a:solidFill>
              </a:rPr>
              <a:t> IV </a:t>
            </a:r>
            <a:r>
              <a:rPr lang="en-US" sz="1600" dirty="0" smtClean="0">
                <a:solidFill>
                  <a:schemeClr val="bg1"/>
                </a:solidFill>
              </a:rPr>
              <a:t>(+,-)</a:t>
            </a:r>
            <a:endParaRPr lang="id-ID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 smtClean="0">
              <a:solidFill>
                <a:schemeClr val="bg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3" action="ppaction://hlinksldjump"/>
              </a:rPr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148064" y="1977568"/>
            <a:ext cx="0" cy="2315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47864" y="3140968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5" action="ppaction://hlinksldjump"/>
              </a:rPr>
              <a:t>Home</a:t>
            </a:r>
            <a:endParaRPr lang="id-ID" dirty="0"/>
          </a:p>
        </p:txBody>
      </p:sp>
      <p:sp>
        <p:nvSpPr>
          <p:cNvPr id="15" name="Rounded Rectangle 14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Pendahuluan</a:t>
            </a:r>
            <a:endParaRPr lang="id-ID" dirty="0"/>
          </a:p>
        </p:txBody>
      </p:sp>
      <p:sp>
        <p:nvSpPr>
          <p:cNvPr id="17" name="Rounded Rectangle 16">
            <a:hlinkClick r:id="rId6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8" name="Rounded Rectangle 17">
            <a:hlinkClick r:id="rId7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9" name="Rounded Rectangle 18">
            <a:hlinkClick r:id="rId8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20" name="Rounded Rectangle 19">
            <a:hlinkClick r:id="rId9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5939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59714">
            <a:off x="437660" y="789751"/>
            <a:ext cx="1954560" cy="634082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isi</a:t>
            </a:r>
            <a:endParaRPr lang="id-ID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63688" y="460238"/>
                <a:ext cx="7200800" cy="5361459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2400" b="1" dirty="0" smtClean="0">
                    <a:solidFill>
                      <a:schemeClr val="bg1"/>
                    </a:solidFill>
                  </a:rPr>
                  <a:t>Daerah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Definisi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(Domain) &amp; Daerah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Nilai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(Range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)</a:t>
                </a:r>
                <a:endParaRPr lang="id-ID" sz="2400" b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id-ID" sz="1600" b="1" dirty="0">
                  <a:solidFill>
                    <a:schemeClr val="bg1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Misal</a:t>
                </a:r>
                <a:r>
                  <a:rPr lang="en-US" sz="1600" dirty="0">
                    <a:solidFill>
                      <a:schemeClr val="bg1"/>
                    </a:solidFill>
                  </a:rPr>
                  <a:t/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fungsi</a:t>
                </a:r>
                <a:r>
                  <a:rPr lang="en-US" sz="1600" dirty="0">
                    <a:solidFill>
                      <a:schemeClr val="bg1"/>
                    </a:solidFill>
                  </a:rPr>
                  <a:t> f : A </a:t>
                </a:r>
                <a:r>
                  <a:rPr lang="en-US" sz="1600" dirty="0">
                    <a:solidFill>
                      <a:schemeClr val="bg1"/>
                    </a:solidFill>
                    <a:sym typeface="Wingdings"/>
                  </a:rPr>
                  <a:t></a:t>
                </a:r>
                <a:r>
                  <a:rPr lang="en-US" sz="1600" dirty="0">
                    <a:solidFill>
                      <a:schemeClr val="bg1"/>
                    </a:solidFill>
                  </a:rPr>
                  <a:t> B,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himpunan</a:t>
                </a:r>
                <a:r>
                  <a:rPr lang="en-US" sz="1600" dirty="0">
                    <a:solidFill>
                      <a:schemeClr val="bg1"/>
                    </a:solidFill>
                  </a:rPr>
                  <a:t> A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disebut</a:t>
                </a:r>
                <a:r>
                  <a:rPr lang="en-US" sz="1600" dirty="0">
                    <a:solidFill>
                      <a:schemeClr val="bg1"/>
                    </a:solidFill>
                  </a:rPr>
                  <a:t/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daerah</a:t>
                </a:r>
                <a:r>
                  <a:rPr lang="en-US" sz="1600" dirty="0">
                    <a:solidFill>
                      <a:schemeClr val="bg1"/>
                    </a:solidFill>
                  </a:rPr>
                  <a:t/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definisi</a:t>
                </a:r>
                <a:r>
                  <a:rPr lang="en-US" sz="1600" dirty="0">
                    <a:solidFill>
                      <a:schemeClr val="bg1"/>
                    </a:solidFill>
                  </a:rPr>
                  <a:t> (domain)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dari</a:t>
                </a:r>
                <a:r>
                  <a:rPr lang="en-US" sz="1600" dirty="0">
                    <a:solidFill>
                      <a:schemeClr val="bg1"/>
                    </a:solidFill>
                  </a:rPr>
                  <a:t> f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ditulis</a:t>
                </a:r>
                <a:r>
                  <a:rPr lang="en-US" sz="1600" dirty="0">
                    <a:solidFill>
                      <a:schemeClr val="bg1"/>
                    </a:solidFill>
                  </a:rPr>
                  <a:t/>
                </a:r>
                <a:endParaRPr lang="id-ID" sz="1600" dirty="0">
                  <a:solidFill>
                    <a:schemeClr val="bg1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A</a:t>
                </a:r>
                <a:r>
                  <a:rPr lang="en-US" sz="1600" dirty="0">
                    <a:solidFill>
                      <a:schemeClr val="bg1"/>
                    </a:solidFill>
                  </a:rPr>
                  <a:t>= ,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sedangkan</a:t>
                </a:r>
                <a:r>
                  <a:rPr lang="en-US" sz="1600" dirty="0">
                    <a:solidFill>
                      <a:schemeClr val="bg1"/>
                    </a:solidFill>
                  </a:rPr>
                  <a:t/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himpunan</a:t>
                </a:r>
                <a:r>
                  <a:rPr lang="en-US" sz="1600" dirty="0">
                    <a:solidFill>
                      <a:schemeClr val="bg1"/>
                    </a:solidFill>
                  </a:rPr>
                  <a:t> B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disebut</a:t>
                </a:r>
                <a:r>
                  <a:rPr lang="en-US" sz="1600" dirty="0">
                    <a:solidFill>
                      <a:schemeClr val="bg1"/>
                    </a:solidFill>
                  </a:rPr>
                  <a:t> Codomain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dari</a:t>
                </a:r>
                <a:r>
                  <a:rPr lang="en-US" sz="1600" dirty="0">
                    <a:solidFill>
                      <a:schemeClr val="bg1"/>
                    </a:solidFill>
                  </a:rPr>
                  <a:t> f.  </a:t>
                </a:r>
                <a:endParaRPr lang="id-ID" sz="16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id-ID" sz="1600" dirty="0" smtClean="0">
                    <a:solidFill>
                      <a:schemeClr val="bg1"/>
                    </a:solidFill>
                  </a:rPr>
                  <a:t>Rf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= {</a:t>
                </a:r>
                <a:r>
                  <a:rPr lang="en-US" sz="1600" dirty="0">
                    <a:solidFill>
                      <a:schemeClr val="bg1"/>
                    </a:solidFill>
                  </a:rPr>
                  <a:t>y | y=f(x),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x</a:t>
                </a:r>
                <a:r>
                  <a:rPr lang="en-US" sz="1600" dirty="0" err="1">
                    <a:solidFill>
                      <a:schemeClr val="bg1"/>
                    </a:solidFill>
                    <a:sym typeface="Symbol"/>
                  </a:rPr>
                  <a:t>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A</a:t>
                </a:r>
                <a:r>
                  <a:rPr lang="en-US" sz="1600" dirty="0">
                    <a:solidFill>
                      <a:schemeClr val="bg1"/>
                    </a:solidFill>
                  </a:rPr>
                  <a:t>}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adalah</a:t>
                </a:r>
                <a:r>
                  <a:rPr lang="en-US" sz="1600" dirty="0">
                    <a:solidFill>
                      <a:schemeClr val="bg1"/>
                    </a:solidFill>
                  </a:rPr>
                  <a:t/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suatu</a:t>
                </a:r>
                <a:r>
                  <a:rPr lang="en-US" sz="1600" dirty="0">
                    <a:solidFill>
                      <a:schemeClr val="bg1"/>
                    </a:solidFill>
                  </a:rPr>
                  <a:t/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himpunan</a:t>
                </a:r>
                <a:r>
                  <a:rPr lang="en-US" sz="1600" dirty="0">
                    <a:solidFill>
                      <a:schemeClr val="bg1"/>
                    </a:solidFill>
                  </a:rPr>
                  <a:t/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bagian</a:t>
                </a:r>
                <a:r>
                  <a:rPr lang="en-US" sz="1600" dirty="0">
                    <a:solidFill>
                      <a:schemeClr val="bg1"/>
                    </a:solidFill>
                  </a:rPr>
                  <a:t/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dari</a:t>
                </a:r>
                <a:r>
                  <a:rPr lang="en-US" sz="1600" dirty="0">
                    <a:solidFill>
                      <a:schemeClr val="bg1"/>
                    </a:solidFill>
                  </a:rPr>
                  <a:t> B ( </a:t>
                </a:r>
                <a:r>
                  <a:rPr lang="id-ID" sz="1600" dirty="0" smtClean="0">
                    <a:solidFill>
                      <a:schemeClr val="bg1"/>
                    </a:solidFill>
                  </a:rPr>
                  <a:t>Rf </a:t>
                </a:r>
                <a:r>
                  <a:rPr lang="en-US" sz="1600" dirty="0" smtClean="0">
                    <a:solidFill>
                      <a:schemeClr val="bg1"/>
                    </a:solidFill>
                    <a:sym typeface="Symbol"/>
                  </a:rPr>
                  <a:t>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/>
                </a:r>
                <a:r>
                  <a:rPr lang="en-US" sz="1600" dirty="0">
                    <a:solidFill>
                      <a:schemeClr val="bg1"/>
                    </a:solidFill>
                  </a:rPr>
                  <a:t>B)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dan</a:t>
                </a:r>
                <a:r>
                  <a:rPr lang="en-US" sz="1600" dirty="0">
                    <a:solidFill>
                      <a:schemeClr val="bg1"/>
                    </a:solidFill>
                  </a:rPr>
                  <a:t/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disebut</a:t>
                </a:r>
                <a:r>
                  <a:rPr lang="en-US" sz="1600" dirty="0">
                    <a:solidFill>
                      <a:schemeClr val="bg1"/>
                    </a:solidFill>
                  </a:rPr>
                  <a:t/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daerah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/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nilai</a:t>
                </a:r>
                <a:r>
                  <a:rPr lang="en-US" sz="1600" dirty="0">
                    <a:solidFill>
                      <a:schemeClr val="bg1"/>
                    </a:solidFill>
                  </a:rPr>
                  <a:t> (range)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dari</a:t>
                </a:r>
                <a:r>
                  <a:rPr lang="en-US" sz="1600" dirty="0">
                    <a:solidFill>
                      <a:schemeClr val="bg1"/>
                    </a:solidFill>
                  </a:rPr>
                  <a:t/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f.</a:t>
                </a:r>
                <a:endParaRPr lang="id-ID" sz="16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1600" dirty="0" err="1" smtClean="0">
                    <a:solidFill>
                      <a:schemeClr val="bg1"/>
                    </a:solidFill>
                  </a:rPr>
                  <a:t>Contoh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/>
                </a:r>
                <a:r>
                  <a:rPr lang="id-ID" sz="1600" b="1" dirty="0" smtClean="0">
                    <a:solidFill>
                      <a:schemeClr val="bg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bg1"/>
                    </a:solidFill>
                  </a:rPr>
                  <a:t>f(x) =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id-ID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id-ID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d-ID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id-ID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id-ID" sz="1600" dirty="0" smtClean="0">
                    <a:solidFill>
                      <a:schemeClr val="bg1"/>
                    </a:solidFill>
                  </a:rPr>
                  <a:t> ; Df : </a:t>
                </a:r>
                <a:r>
                  <a:rPr lang="en-US" sz="1600" dirty="0">
                    <a:solidFill>
                      <a:schemeClr val="bg1"/>
                    </a:solidFill>
                  </a:rPr>
                  <a:t>{x| </a:t>
                </a:r>
                <a:r>
                  <a:rPr lang="id-ID" sz="1600" dirty="0" smtClean="0">
                    <a:solidFill>
                      <a:schemeClr val="bg1"/>
                    </a:solidFill>
                  </a:rPr>
                  <a:t>1-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id-ID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id-ID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1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id-ID" sz="1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0 </m:t>
                    </m:r>
                  </m:oMath>
                </a14:m>
                <a:r>
                  <a:rPr lang="id-ID" sz="1600" dirty="0" smtClean="0">
                    <a:solidFill>
                      <a:schemeClr val="bg1"/>
                    </a:solidFill>
                  </a:rPr>
                  <a:t>atau -1 </a:t>
                </a:r>
                <a14:m>
                  <m:oMath xmlns:m="http://schemas.openxmlformats.org/officeDocument/2006/math">
                    <m:r>
                      <a:rPr lang="id-ID" sz="1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id-ID" sz="1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id-ID" sz="1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} </a:t>
                </a:r>
                <a:r>
                  <a:rPr lang="id-ID" sz="1600" dirty="0" smtClean="0">
                    <a:solidFill>
                      <a:schemeClr val="bg1"/>
                    </a:solidFill>
                  </a:rPr>
                  <a:t>; </a:t>
                </a:r>
                <a:r>
                  <a:rPr lang="id-ID" sz="1600" dirty="0">
                    <a:solidFill>
                      <a:schemeClr val="bg1"/>
                    </a:solidFill>
                  </a:rPr>
                  <a:t>Rf  </a:t>
                </a:r>
                <a:r>
                  <a:rPr lang="id-ID" sz="1600" dirty="0" smtClean="0">
                    <a:solidFill>
                      <a:schemeClr val="bg1"/>
                    </a:solidFill>
                  </a:rPr>
                  <a:t>=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{</a:t>
                </a:r>
                <a:r>
                  <a:rPr lang="id-ID" sz="1600" dirty="0" smtClean="0">
                    <a:solidFill>
                      <a:schemeClr val="bg1"/>
                    </a:solidFill>
                  </a:rPr>
                  <a:t> y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|</a:t>
                </a:r>
                <a:r>
                  <a:rPr lang="id-ID" sz="1600" dirty="0" smtClean="0">
                    <a:solidFill>
                      <a:schemeClr val="bg1"/>
                    </a:solidFill>
                  </a:rPr>
                  <a:t> 0 </a:t>
                </a:r>
                <a14:m>
                  <m:oMath xmlns:m="http://schemas.openxmlformats.org/officeDocument/2006/math">
                    <m:r>
                      <a:rPr lang="id-ID" sz="1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id-ID" sz="1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id-ID" sz="1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≤1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}</a:t>
                </a:r>
                <a:endParaRPr lang="id-ID" sz="16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/>
                </a:r>
                <a:endParaRPr lang="id-ID" sz="1600" dirty="0">
                  <a:solidFill>
                    <a:schemeClr val="bg1"/>
                  </a:solidFill>
                </a:endParaRPr>
              </a:p>
              <a:p>
                <a:pPr marL="0" indent="0" algn="just">
                  <a:buNone/>
                </a:pPr>
                <a:endParaRPr lang="id-ID" sz="1600" dirty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id-ID" sz="1800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688" y="460238"/>
                <a:ext cx="7200800" cy="5361459"/>
              </a:xfrm>
              <a:blipFill rotWithShape="1">
                <a:blip r:embed="rId3" cstate="print"/>
                <a:stretch>
                  <a:fillRect l="-423" t="-90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Arrow 8"/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2" name="Oval 11">
            <a:hlinkClick r:id="rId5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3" name="Rounded Rectangle 12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Pendahuluan</a:t>
            </a:r>
            <a:endParaRPr lang="id-ID" dirty="0"/>
          </a:p>
        </p:txBody>
      </p:sp>
      <p:sp>
        <p:nvSpPr>
          <p:cNvPr id="14" name="Rounded Rectangle 13">
            <a:hlinkClick r:id="rId6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5" name="Rounded Rectangle 14">
            <a:hlinkClick r:id="rId7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6" name="Rounded Rectangle 15">
            <a:hlinkClick r:id="rId8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7" name="Rounded Rectangle 16">
            <a:hlinkClick r:id="rId9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2428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388230"/>
            <a:ext cx="7128792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2400" dirty="0" smtClean="0">
                <a:solidFill>
                  <a:schemeClr val="bg1"/>
                </a:solidFill>
              </a:rPr>
              <a:t>Macam-Macam Fungsi </a:t>
            </a:r>
          </a:p>
          <a:p>
            <a:pPr marL="0" indent="0" algn="ctr">
              <a:buNone/>
            </a:pPr>
            <a:endParaRPr lang="id-ID" sz="1800" dirty="0">
              <a:solidFill>
                <a:srgbClr val="7030A0"/>
              </a:solidFill>
            </a:endParaRPr>
          </a:p>
          <a:p>
            <a:pPr marL="0" lvl="0" indent="0" algn="just">
              <a:buNone/>
            </a:pPr>
            <a:r>
              <a:rPr lang="id-ID" sz="1800" b="1" dirty="0" smtClean="0">
                <a:solidFill>
                  <a:srgbClr val="7030A0"/>
                </a:solidFill>
              </a:rPr>
              <a:t>1. </a:t>
            </a:r>
            <a:r>
              <a:rPr lang="en-US" sz="1800" b="1" dirty="0" err="1" smtClean="0">
                <a:solidFill>
                  <a:srgbClr val="7030A0"/>
                </a:solidFill>
              </a:rPr>
              <a:t>Fungsi</a:t>
            </a:r>
            <a:r>
              <a:rPr lang="en-US" sz="1800" b="1" dirty="0" smtClean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Satu-Satu</a:t>
            </a:r>
            <a:r>
              <a:rPr lang="en-US" sz="1800" b="1" dirty="0">
                <a:solidFill>
                  <a:srgbClr val="7030A0"/>
                </a:solidFill>
              </a:rPr>
              <a:t> (</a:t>
            </a:r>
            <a:r>
              <a:rPr lang="en-US" sz="1800" b="1" dirty="0" err="1">
                <a:solidFill>
                  <a:srgbClr val="7030A0"/>
                </a:solidFill>
              </a:rPr>
              <a:t>Injektif</a:t>
            </a:r>
            <a:r>
              <a:rPr lang="en-US" sz="1800" b="1" dirty="0">
                <a:solidFill>
                  <a:srgbClr val="7030A0"/>
                </a:solidFill>
              </a:rPr>
              <a:t>)</a:t>
            </a:r>
            <a:endParaRPr lang="id-ID" sz="18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r>
              <a:rPr lang="en-US" sz="1600" dirty="0" err="1" smtClean="0">
                <a:solidFill>
                  <a:schemeClr val="bg1"/>
                </a:solidFill>
              </a:rPr>
              <a:t>Fungsi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f </a:t>
            </a:r>
            <a:r>
              <a:rPr lang="en-US" sz="1600" dirty="0" err="1">
                <a:solidFill>
                  <a:schemeClr val="bg1"/>
                </a:solidFill>
              </a:rPr>
              <a:t>dikatakan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satu-satu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atau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injektif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bila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hanya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bila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en-US" sz="1600" dirty="0">
                <a:solidFill>
                  <a:schemeClr val="bg1"/>
                </a:solidFill>
              </a:rPr>
              <a:t>f(x) = f(y) → x = y ], </a:t>
            </a:r>
            <a:r>
              <a:rPr lang="en-US" sz="1600" dirty="0" err="1">
                <a:solidFill>
                  <a:schemeClr val="bg1"/>
                </a:solidFill>
              </a:rPr>
              <a:t>atau</a:t>
            </a:r>
            <a:r>
              <a:rPr lang="en-US" sz="1600" dirty="0">
                <a:solidFill>
                  <a:schemeClr val="bg1"/>
                </a:solidFill>
              </a:rPr>
              <a:t> [x = y →f(x) = f(y)]. </a:t>
            </a:r>
            <a:endParaRPr lang="id-ID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chemeClr val="bg1"/>
                </a:solidFill>
              </a:rPr>
              <a:t>Bila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kita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dapat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menunjukkan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bahwa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kuantor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berikut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benar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∀x ∀y [f(x) = f(y) </a:t>
            </a:r>
            <a:r>
              <a:rPr lang="en-US" sz="1600" dirty="0">
                <a:solidFill>
                  <a:schemeClr val="bg1"/>
                </a:solidFill>
                <a:sym typeface="Wingdings"/>
              </a:rPr>
              <a:t></a:t>
            </a:r>
            <a:r>
              <a:rPr lang="en-US" sz="1600" dirty="0">
                <a:solidFill>
                  <a:schemeClr val="bg1"/>
                </a:solidFill>
              </a:rPr>
              <a:t> x=y]</a:t>
            </a:r>
            <a:r>
              <a:rPr lang="en-US" sz="1600" dirty="0" err="1">
                <a:solidFill>
                  <a:schemeClr val="bg1"/>
                </a:solidFill>
              </a:rPr>
              <a:t>atau∀x</a:t>
            </a:r>
            <a:r>
              <a:rPr lang="en-US" sz="1600" dirty="0">
                <a:solidFill>
                  <a:schemeClr val="bg1"/>
                </a:solidFill>
              </a:rPr>
              <a:t> ∀y [x = y → f(x) = f(y)]</a:t>
            </a:r>
            <a:r>
              <a:rPr lang="id-ID" sz="1600" dirty="0">
                <a:solidFill>
                  <a:schemeClr val="bg1"/>
                </a:solidFill>
              </a:rPr>
              <a:t> </a:t>
            </a:r>
            <a:r>
              <a:rPr lang="id-ID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maka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fungsi</a:t>
            </a:r>
            <a:r>
              <a:rPr lang="en-US" sz="1600" dirty="0">
                <a:solidFill>
                  <a:schemeClr val="bg1"/>
                </a:solidFill>
              </a:rPr>
              <a:t> f </a:t>
            </a:r>
            <a:r>
              <a:rPr lang="en-US" sz="1600" dirty="0" err="1">
                <a:solidFill>
                  <a:schemeClr val="bg1"/>
                </a:solidFill>
              </a:rPr>
              <a:t>disimpulkan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satu-satu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id-ID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1"/>
                </a:solidFill>
              </a:rPr>
              <a:t>Namun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bila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ada</a:t>
            </a:r>
            <a:r>
              <a:rPr lang="en-US" sz="1600" dirty="0">
                <a:solidFill>
                  <a:schemeClr val="bg1"/>
                </a:solidFill>
              </a:rPr>
              <a:t> x </a:t>
            </a:r>
            <a:r>
              <a:rPr lang="en-US" sz="1600" dirty="0" err="1">
                <a:solidFill>
                  <a:schemeClr val="bg1"/>
                </a:solidFill>
              </a:rPr>
              <a:t>dany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x = y </a:t>
            </a:r>
            <a:r>
              <a:rPr lang="en-US" sz="1600" dirty="0" err="1">
                <a:solidFill>
                  <a:schemeClr val="bg1"/>
                </a:solidFill>
              </a:rPr>
              <a:t>tetapi</a:t>
            </a:r>
            <a:r>
              <a:rPr lang="en-US" sz="1600" dirty="0">
                <a:solidFill>
                  <a:schemeClr val="bg1"/>
                </a:solidFill>
              </a:rPr>
              <a:t> f(x) = f(y) </a:t>
            </a:r>
            <a:r>
              <a:rPr lang="en-US" sz="1600" dirty="0" err="1">
                <a:solidFill>
                  <a:schemeClr val="bg1"/>
                </a:solidFill>
              </a:rPr>
              <a:t>maka</a:t>
            </a:r>
            <a:r>
              <a:rPr lang="en-US" sz="1600" dirty="0">
                <a:solidFill>
                  <a:schemeClr val="bg1"/>
                </a:solidFill>
              </a:rPr>
              <a:t> f  </a:t>
            </a:r>
            <a:r>
              <a:rPr lang="en-US" sz="1600" dirty="0" err="1">
                <a:solidFill>
                  <a:schemeClr val="bg1"/>
                </a:solidFill>
              </a:rPr>
              <a:t>tidak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satu-satu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endParaRPr lang="id-ID" sz="1600" dirty="0"/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 rot="19917535">
            <a:off x="684123" y="750907"/>
            <a:ext cx="1378496" cy="652934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isi</a:t>
            </a:r>
            <a:endParaRPr lang="id-ID" dirty="0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665488"/>
            <a:ext cx="2279932" cy="2156692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9" y="3587002"/>
            <a:ext cx="2376264" cy="2256530"/>
          </a:xfrm>
          <a:prstGeom prst="rect">
            <a:avLst/>
          </a:prstGeom>
        </p:spPr>
      </p:pic>
      <p:sp>
        <p:nvSpPr>
          <p:cNvPr id="16" name="Oval 15">
            <a:hlinkClick r:id="rId7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8" name="Rounded Rectangle 17">
            <a:hlinkClick r:id="rId8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9" name="Rounded Rectangle 18">
            <a:hlinkClick r:id="rId9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20" name="Rounded Rectangle 19">
            <a:hlinkClick r:id="rId10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21" name="Rounded Rectangle 20">
            <a:hlinkClick r:id="rId11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22" name="Rounded Rectangle 21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2" action="ppaction://hlinksldjump"/>
              </a:rPr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4999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926585">
            <a:off x="602012" y="772618"/>
            <a:ext cx="1594520" cy="648072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584" y="404664"/>
            <a:ext cx="7344904" cy="5381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CONTOH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endParaRPr lang="id-ID" sz="28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id-ID" sz="16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id-ID" sz="1600" dirty="0" smtClean="0">
                <a:solidFill>
                  <a:schemeClr val="bg1"/>
                </a:solidFill>
              </a:rPr>
              <a:t>1. </a:t>
            </a:r>
            <a:r>
              <a:rPr lang="en-US" sz="1600" dirty="0" err="1" smtClean="0">
                <a:solidFill>
                  <a:schemeClr val="bg1"/>
                </a:solidFill>
              </a:rPr>
              <a:t>Diberikan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fungsi</a:t>
            </a:r>
            <a:r>
              <a:rPr lang="en-US" sz="1600" dirty="0">
                <a:solidFill>
                  <a:schemeClr val="bg1"/>
                </a:solidFill>
              </a:rPr>
              <a:t> f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{a, b, c, d} </a:t>
            </a:r>
            <a:r>
              <a:rPr lang="en-US" sz="1600" dirty="0" err="1">
                <a:solidFill>
                  <a:schemeClr val="bg1"/>
                </a:solidFill>
              </a:rPr>
              <a:t>ke</a:t>
            </a:r>
            <a:r>
              <a:rPr lang="en-US" sz="1600" dirty="0">
                <a:solidFill>
                  <a:schemeClr val="bg1"/>
                </a:solidFill>
              </a:rPr>
              <a:t> {1, 2, 3, 4, 5}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f(a)=4, f(b)=5, f(c)=1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f(d) = 3 </a:t>
            </a:r>
            <a:r>
              <a:rPr lang="en-US" sz="1600" dirty="0" err="1">
                <a:solidFill>
                  <a:schemeClr val="bg1"/>
                </a:solidFill>
              </a:rPr>
              <a:t>merupakan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fungsi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injektif</a:t>
            </a:r>
            <a:r>
              <a:rPr lang="en-US" sz="1600" dirty="0">
                <a:solidFill>
                  <a:schemeClr val="bg1"/>
                </a:solidFill>
              </a:rPr>
              <a:t> ?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PENYELESAIAN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  <a:r>
              <a:rPr lang="en-US" sz="1600" dirty="0" err="1">
                <a:solidFill>
                  <a:schemeClr val="bg1"/>
                </a:solidFill>
              </a:rPr>
              <a:t>karena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tidak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anggota</a:t>
            </a:r>
            <a:r>
              <a:rPr lang="en-US" sz="1600" dirty="0">
                <a:solidFill>
                  <a:schemeClr val="bg1"/>
                </a:solidFill>
              </a:rPr>
              <a:t> B yang </a:t>
            </a:r>
            <a:r>
              <a:rPr lang="en-US" sz="1600" dirty="0" err="1">
                <a:solidFill>
                  <a:schemeClr val="bg1"/>
                </a:solidFill>
              </a:rPr>
              <a:t>mempunyai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pasangan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ganda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pada</a:t>
            </a:r>
            <a:r>
              <a:rPr lang="en-US" sz="1600" dirty="0">
                <a:solidFill>
                  <a:schemeClr val="bg1"/>
                </a:solidFill>
              </a:rPr>
              <a:t> A </a:t>
            </a:r>
            <a:r>
              <a:rPr lang="en-US" sz="1600" dirty="0" smtClean="0">
                <a:solidFill>
                  <a:schemeClr val="bg1"/>
                </a:solidFill>
              </a:rPr>
              <a:t>m</a:t>
            </a:r>
            <a:r>
              <a:rPr lang="id-ID" sz="1600" dirty="0" smtClean="0">
                <a:solidFill>
                  <a:schemeClr val="bg1"/>
                </a:solidFill>
              </a:rPr>
              <a:t>a</a:t>
            </a:r>
            <a:r>
              <a:rPr lang="en-US" sz="1600" dirty="0" smtClean="0">
                <a:solidFill>
                  <a:schemeClr val="bg1"/>
                </a:solidFill>
              </a:rPr>
              <a:t>k</a:t>
            </a:r>
            <a:r>
              <a:rPr lang="id-ID" sz="1600" dirty="0" smtClean="0">
                <a:solidFill>
                  <a:schemeClr val="bg1"/>
                </a:solidFill>
              </a:rPr>
              <a:t>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fungsi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injektif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id-ID" sz="16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id-ID" sz="16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id-ID" sz="1600" dirty="0" smtClean="0">
                <a:solidFill>
                  <a:schemeClr val="bg1"/>
                </a:solidFill>
              </a:rPr>
              <a:t>2. </a:t>
            </a:r>
            <a:r>
              <a:rPr lang="en-US" sz="1600" dirty="0" err="1" smtClean="0">
                <a:solidFill>
                  <a:schemeClr val="bg1"/>
                </a:solidFill>
              </a:rPr>
              <a:t>Apakah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fungsi</a:t>
            </a:r>
            <a:r>
              <a:rPr lang="en-US" sz="1600" dirty="0">
                <a:solidFill>
                  <a:schemeClr val="bg1"/>
                </a:solidFill>
              </a:rPr>
              <a:t> f: R </a:t>
            </a:r>
            <a:r>
              <a:rPr lang="en-US" sz="1600" dirty="0">
                <a:solidFill>
                  <a:schemeClr val="bg1"/>
                </a:solidFill>
                <a:sym typeface="Wingdings"/>
              </a:rPr>
              <a:t></a:t>
            </a:r>
            <a:r>
              <a:rPr lang="en-US" sz="1600" dirty="0">
                <a:solidFill>
                  <a:schemeClr val="bg1"/>
                </a:solidFill>
              </a:rPr>
              <a:t> R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f(x) = x</a:t>
            </a:r>
            <a:r>
              <a:rPr lang="en-US" sz="1600" baseline="300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satu-satu</a:t>
            </a:r>
            <a:r>
              <a:rPr lang="en-US" sz="1600" dirty="0">
                <a:solidFill>
                  <a:schemeClr val="bg1"/>
                </a:solidFill>
              </a:rPr>
              <a:t> ?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PENYELESAIAN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  <a:r>
              <a:rPr lang="en-US" sz="1600" dirty="0" err="1">
                <a:solidFill>
                  <a:schemeClr val="bg1"/>
                </a:solidFill>
              </a:rPr>
              <a:t>Ambil</a:t>
            </a:r>
            <a:r>
              <a:rPr lang="en-US" sz="1600" dirty="0">
                <a:solidFill>
                  <a:schemeClr val="bg1"/>
                </a:solidFill>
              </a:rPr>
              <a:t> x = 1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y = -1, </a:t>
            </a:r>
            <a:r>
              <a:rPr lang="en-US" sz="1600" dirty="0" err="1">
                <a:solidFill>
                  <a:schemeClr val="bg1"/>
                </a:solidFill>
              </a:rPr>
              <a:t>diperoleh</a:t>
            </a:r>
            <a:r>
              <a:rPr lang="en-US" sz="1600" dirty="0">
                <a:solidFill>
                  <a:schemeClr val="bg1"/>
                </a:solidFill>
              </a:rPr>
              <a:t> f(x) = f(y) = 1. </a:t>
            </a:r>
            <a:r>
              <a:rPr lang="en-US" sz="1600" dirty="0" err="1">
                <a:solidFill>
                  <a:schemeClr val="bg1"/>
                </a:solidFill>
              </a:rPr>
              <a:t>Jadi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ada</a:t>
            </a:r>
            <a:r>
              <a:rPr lang="en-US" sz="1600" dirty="0">
                <a:solidFill>
                  <a:schemeClr val="bg1"/>
                </a:solidFill>
              </a:rPr>
              <a:t> x, y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x  ≠ y </a:t>
            </a:r>
            <a:r>
              <a:rPr lang="en-US" sz="1600" dirty="0" err="1">
                <a:solidFill>
                  <a:schemeClr val="bg1"/>
                </a:solidFill>
              </a:rPr>
              <a:t>tetapi</a:t>
            </a:r>
            <a:r>
              <a:rPr lang="en-US" sz="1600" dirty="0">
                <a:solidFill>
                  <a:schemeClr val="bg1"/>
                </a:solidFill>
              </a:rPr>
              <a:t> f(x) = f(y). </a:t>
            </a:r>
            <a:r>
              <a:rPr lang="en-US" sz="1600" dirty="0" err="1">
                <a:solidFill>
                  <a:schemeClr val="bg1"/>
                </a:solidFill>
              </a:rPr>
              <a:t>Disimpulkan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fungsi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tidak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satu-satu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id-ID" sz="16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id-ID" sz="16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id-ID" sz="1600" dirty="0" smtClean="0">
                <a:solidFill>
                  <a:schemeClr val="bg1"/>
                </a:solidFill>
              </a:rPr>
              <a:t>3. </a:t>
            </a:r>
            <a:r>
              <a:rPr lang="en-US" sz="1600" dirty="0" err="1" smtClean="0">
                <a:solidFill>
                  <a:schemeClr val="bg1"/>
                </a:solidFill>
              </a:rPr>
              <a:t>Apakah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fungsi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R </a:t>
            </a:r>
            <a:r>
              <a:rPr lang="en-US" sz="1600" dirty="0" err="1">
                <a:solidFill>
                  <a:schemeClr val="bg1"/>
                </a:solidFill>
              </a:rPr>
              <a:t>ke</a:t>
            </a:r>
            <a:r>
              <a:rPr lang="en-US" sz="1600" dirty="0">
                <a:solidFill>
                  <a:schemeClr val="bg1"/>
                </a:solidFill>
              </a:rPr>
              <a:t> R </a:t>
            </a:r>
            <a:r>
              <a:rPr lang="en-US" sz="1600" dirty="0" err="1">
                <a:solidFill>
                  <a:schemeClr val="bg1"/>
                </a:solidFill>
              </a:rPr>
              <a:t>ini</a:t>
            </a:r>
            <a:r>
              <a:rPr lang="en-US" sz="1600" dirty="0">
                <a:solidFill>
                  <a:schemeClr val="bg1"/>
                </a:solidFill>
              </a:rPr>
              <a:t> g(x) = x+5 </a:t>
            </a:r>
            <a:r>
              <a:rPr lang="en-US" sz="1600" dirty="0" err="1">
                <a:solidFill>
                  <a:schemeClr val="bg1"/>
                </a:solidFill>
              </a:rPr>
              <a:t>injektif</a:t>
            </a:r>
            <a:r>
              <a:rPr lang="en-US" sz="1600" dirty="0">
                <a:solidFill>
                  <a:schemeClr val="bg1"/>
                </a:solidFill>
              </a:rPr>
              <a:t>?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PENYELESAIAN</a:t>
            </a:r>
            <a:r>
              <a:rPr lang="en-US" sz="1600" dirty="0" smtClean="0">
                <a:solidFill>
                  <a:schemeClr val="bg1"/>
                </a:solidFill>
              </a:rPr>
              <a:t>: </a:t>
            </a:r>
            <a:r>
              <a:rPr lang="en-US" sz="1600" dirty="0" err="1">
                <a:solidFill>
                  <a:schemeClr val="bg1"/>
                </a:solidFill>
              </a:rPr>
              <a:t>ambil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sebarang</a:t>
            </a:r>
            <a:r>
              <a:rPr lang="en-US" sz="1600" dirty="0">
                <a:solidFill>
                  <a:schemeClr val="bg1"/>
                </a:solidFill>
              </a:rPr>
              <a:t> x, y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x  ≠ y , </a:t>
            </a:r>
            <a:r>
              <a:rPr lang="en-US" sz="1600" dirty="0" err="1">
                <a:solidFill>
                  <a:schemeClr val="bg1"/>
                </a:solidFill>
              </a:rPr>
              <a:t>diperoleh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x + 5  ≠ y + 5 </a:t>
            </a:r>
            <a:r>
              <a:rPr lang="en-US" sz="1600" dirty="0">
                <a:solidFill>
                  <a:schemeClr val="bg1"/>
                </a:solidFill>
                <a:sym typeface="Wingdings"/>
              </a:rPr>
              <a:t></a:t>
            </a:r>
            <a:r>
              <a:rPr lang="en-US" sz="1600" dirty="0">
                <a:solidFill>
                  <a:schemeClr val="bg1"/>
                </a:solidFill>
              </a:rPr>
              <a:t> g(x)≠ </a:t>
            </a:r>
            <a:r>
              <a:rPr lang="en-US" sz="1600" dirty="0" err="1">
                <a:solidFill>
                  <a:schemeClr val="bg1"/>
                </a:solidFill>
              </a:rPr>
              <a:t>fgy</a:t>
            </a:r>
            <a:r>
              <a:rPr lang="en-US" sz="1600" dirty="0">
                <a:solidFill>
                  <a:schemeClr val="bg1"/>
                </a:solidFill>
              </a:rPr>
              <a:t>). </a:t>
            </a:r>
            <a:r>
              <a:rPr lang="en-US" sz="1600" dirty="0" err="1">
                <a:solidFill>
                  <a:schemeClr val="bg1"/>
                </a:solidFill>
              </a:rPr>
              <a:t>Jadi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id-ID" sz="1600" dirty="0" smtClean="0">
                <a:solidFill>
                  <a:schemeClr val="bg1"/>
                </a:solidFill>
              </a:rPr>
              <a:t>tidak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injektif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2800" dirty="0">
              <a:solidFill>
                <a:schemeClr val="bg1"/>
              </a:solidFill>
            </a:endParaRPr>
          </a:p>
          <a:p>
            <a:endParaRPr lang="id-ID" dirty="0"/>
          </a:p>
        </p:txBody>
      </p:sp>
      <p:sp>
        <p:nvSpPr>
          <p:cNvPr id="24" name="Left Arrow 23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25" name="Right Arrow 24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2" name="Oval 11">
            <a:hlinkClick r:id="rId5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4" name="Rounded Rectangle 13">
            <a:hlinkClick r:id="rId6" action="ppaction://hlinksldjump"/>
          </p:cNvPr>
          <p:cNvSpPr/>
          <p:nvPr/>
        </p:nvSpPr>
        <p:spPr>
          <a:xfrm>
            <a:off x="0" y="2357430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5" name="Rounded Rectangle 14">
            <a:hlinkClick r:id="rId7" action="ppaction://hlinksldjump"/>
          </p:cNvPr>
          <p:cNvSpPr/>
          <p:nvPr/>
        </p:nvSpPr>
        <p:spPr>
          <a:xfrm>
            <a:off x="0" y="3143248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6" name="Rounded Rectangle 15">
            <a:hlinkClick r:id="rId8" action="ppaction://hlinksldjump"/>
          </p:cNvPr>
          <p:cNvSpPr/>
          <p:nvPr/>
        </p:nvSpPr>
        <p:spPr>
          <a:xfrm>
            <a:off x="0" y="3929066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7" name="Rounded Rectangle 16">
            <a:hlinkClick r:id="rId9" action="ppaction://hlinksldjump"/>
          </p:cNvPr>
          <p:cNvSpPr/>
          <p:nvPr/>
        </p:nvSpPr>
        <p:spPr>
          <a:xfrm>
            <a:off x="0" y="4714884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18" name="Rounded Rectangle 17"/>
          <p:cNvSpPr/>
          <p:nvPr/>
        </p:nvSpPr>
        <p:spPr>
          <a:xfrm>
            <a:off x="-32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0" action="ppaction://hlinksldjump"/>
              </a:rPr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7396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64011">
            <a:off x="467702" y="716730"/>
            <a:ext cx="1954560" cy="778098"/>
          </a:xfrm>
        </p:spPr>
        <p:txBody>
          <a:bodyPr/>
          <a:lstStyle/>
          <a:p>
            <a:r>
              <a:rPr lang="id-ID" b="1" dirty="0"/>
              <a:t>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332656"/>
            <a:ext cx="7200800" cy="5489041"/>
          </a:xfrm>
        </p:spPr>
        <p:txBody>
          <a:bodyPr/>
          <a:lstStyle/>
          <a:p>
            <a:pPr marL="0" lvl="0" indent="0">
              <a:buNone/>
            </a:pPr>
            <a:r>
              <a:rPr lang="id-ID" sz="1800" b="1" dirty="0" smtClean="0">
                <a:solidFill>
                  <a:srgbClr val="7030A0"/>
                </a:solidFill>
              </a:rPr>
              <a:t>2. </a:t>
            </a:r>
            <a:r>
              <a:rPr lang="en-US" sz="1800" b="1" dirty="0" err="1" smtClean="0">
                <a:solidFill>
                  <a:srgbClr val="7030A0"/>
                </a:solidFill>
              </a:rPr>
              <a:t>Fungsi</a:t>
            </a:r>
            <a:r>
              <a:rPr lang="en-US" sz="1800" b="1" dirty="0" smtClean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Kepada</a:t>
            </a:r>
            <a:r>
              <a:rPr lang="en-US" sz="1800" b="1" dirty="0">
                <a:solidFill>
                  <a:srgbClr val="7030A0"/>
                </a:solidFill>
              </a:rPr>
              <a:t> (</a:t>
            </a:r>
            <a:r>
              <a:rPr lang="en-US" sz="1800" b="1" dirty="0" err="1">
                <a:solidFill>
                  <a:srgbClr val="7030A0"/>
                </a:solidFill>
              </a:rPr>
              <a:t>Surjektif</a:t>
            </a:r>
            <a:r>
              <a:rPr lang="en-US" sz="1800" b="1" dirty="0">
                <a:solidFill>
                  <a:srgbClr val="7030A0"/>
                </a:solidFill>
              </a:rPr>
              <a:t>) </a:t>
            </a:r>
            <a:endParaRPr lang="id-ID" sz="1800" b="1" dirty="0" smtClean="0">
              <a:solidFill>
                <a:srgbClr val="7030A0"/>
              </a:solidFill>
            </a:endParaRPr>
          </a:p>
          <a:p>
            <a:pPr marL="0" lvl="0" indent="0">
              <a:buNone/>
            </a:pPr>
            <a:endParaRPr lang="id-ID" sz="1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Fungsi</a:t>
            </a:r>
            <a:r>
              <a:rPr lang="en-US" sz="1800" dirty="0">
                <a:solidFill>
                  <a:schemeClr val="bg1"/>
                </a:solidFill>
              </a:rPr>
              <a:t> f : A → B </a:t>
            </a:r>
            <a:r>
              <a:rPr lang="en-US" sz="1800" dirty="0" err="1">
                <a:solidFill>
                  <a:schemeClr val="bg1"/>
                </a:solidFill>
              </a:rPr>
              <a:t>dikatakan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kepada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atau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surjektif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jika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setiap</a:t>
            </a:r>
            <a:r>
              <a:rPr lang="en-US" sz="1800" dirty="0">
                <a:solidFill>
                  <a:schemeClr val="bg1"/>
                </a:solidFill>
              </a:rPr>
              <a:t> y ∈ B </a:t>
            </a:r>
            <a:r>
              <a:rPr lang="en-US" sz="1800" dirty="0" err="1">
                <a:solidFill>
                  <a:schemeClr val="bg1"/>
                </a:solidFill>
              </a:rPr>
              <a:t>terdapat</a:t>
            </a:r>
            <a:r>
              <a:rPr lang="en-US" sz="1800" dirty="0">
                <a:solidFill>
                  <a:schemeClr val="bg1"/>
                </a:solidFill>
              </a:rPr>
              <a:t> x ∈A </a:t>
            </a:r>
            <a:r>
              <a:rPr lang="en-US" sz="1800" dirty="0" err="1">
                <a:solidFill>
                  <a:schemeClr val="bg1"/>
                </a:solidFill>
              </a:rPr>
              <a:t>sehingga</a:t>
            </a:r>
            <a:r>
              <a:rPr lang="en-US" sz="1800" dirty="0">
                <a:solidFill>
                  <a:schemeClr val="bg1"/>
                </a:solidFill>
              </a:rPr>
              <a:t> y = f(x), </a:t>
            </a:r>
            <a:r>
              <a:rPr lang="en-US" sz="1800" dirty="0" err="1">
                <a:solidFill>
                  <a:schemeClr val="bg1"/>
                </a:solidFill>
              </a:rPr>
              <a:t>yaitu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semua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anggota</a:t>
            </a:r>
            <a:r>
              <a:rPr lang="en-US" sz="1800" dirty="0">
                <a:solidFill>
                  <a:schemeClr val="bg1"/>
                </a:solidFill>
              </a:rPr>
              <a:t> B </a:t>
            </a:r>
            <a:r>
              <a:rPr lang="en-US" sz="1800" dirty="0" err="1">
                <a:solidFill>
                  <a:schemeClr val="bg1"/>
                </a:solidFill>
              </a:rPr>
              <a:t>habis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terpasang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dengan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anggota</a:t>
            </a:r>
            <a:r>
              <a:rPr lang="en-US" sz="1800" dirty="0">
                <a:solidFill>
                  <a:schemeClr val="bg1"/>
                </a:solidFill>
              </a:rPr>
              <a:t> A. </a:t>
            </a:r>
            <a:r>
              <a:rPr lang="en-US" sz="1800" dirty="0" err="1">
                <a:solidFill>
                  <a:schemeClr val="bg1"/>
                </a:solidFill>
              </a:rPr>
              <a:t>Jadi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bila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kita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dapat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membuktikan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kebenaran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kuantor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berikut</a:t>
            </a:r>
            <a:r>
              <a:rPr lang="en-US" sz="1800" dirty="0">
                <a:solidFill>
                  <a:schemeClr val="bg1"/>
                </a:solidFill>
              </a:rPr>
              <a:t>:</a:t>
            </a:r>
            <a:endParaRPr lang="id-ID" sz="18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endParaRPr lang="id-ID" sz="1800" dirty="0" smtClean="0"/>
          </a:p>
          <a:p>
            <a:pPr marL="0" lvl="0" indent="0" algn="ctr">
              <a:buNone/>
            </a:pPr>
            <a:endParaRPr lang="id-ID" sz="1800" dirty="0"/>
          </a:p>
          <a:p>
            <a:pPr marL="0" lvl="0" indent="0" algn="ctr">
              <a:buNone/>
            </a:pPr>
            <a:endParaRPr lang="id-ID" sz="1800" dirty="0" smtClean="0"/>
          </a:p>
          <a:p>
            <a:pPr marL="0" lvl="0" indent="0" algn="just">
              <a:buNone/>
            </a:pPr>
            <a:r>
              <a:rPr lang="en-US" sz="1800" dirty="0" err="1">
                <a:solidFill>
                  <a:schemeClr val="bg1"/>
                </a:solidFill>
              </a:rPr>
              <a:t>maka</a:t>
            </a:r>
            <a:r>
              <a:rPr lang="en-US" sz="1800" dirty="0">
                <a:solidFill>
                  <a:schemeClr val="bg1"/>
                </a:solidFill>
              </a:rPr>
              <a:t> f </a:t>
            </a:r>
            <a:r>
              <a:rPr lang="en-US" sz="1800" dirty="0" err="1">
                <a:solidFill>
                  <a:schemeClr val="bg1"/>
                </a:solidFill>
              </a:rPr>
              <a:t>surjektif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r>
              <a:rPr lang="en-US" sz="1800" dirty="0" err="1">
                <a:solidFill>
                  <a:schemeClr val="bg1"/>
                </a:solidFill>
              </a:rPr>
              <a:t>Namun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bila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ada</a:t>
            </a:r>
            <a:r>
              <a:rPr lang="en-US" sz="1800" dirty="0">
                <a:solidFill>
                  <a:schemeClr val="bg1"/>
                </a:solidFill>
              </a:rPr>
              <a:t> y∈ B </a:t>
            </a:r>
            <a:r>
              <a:rPr lang="en-US" sz="1800" dirty="0" err="1">
                <a:solidFill>
                  <a:schemeClr val="bg1"/>
                </a:solidFill>
              </a:rPr>
              <a:t>sehingga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setiap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x∈A</a:t>
            </a:r>
            <a:r>
              <a:rPr lang="en-US" sz="1800" dirty="0">
                <a:solidFill>
                  <a:schemeClr val="bg1"/>
                </a:solidFill>
              </a:rPr>
              <a:t>, f(x)≠ </a:t>
            </a:r>
            <a:r>
              <a:rPr lang="en-US" sz="1800" dirty="0" smtClean="0">
                <a:solidFill>
                  <a:schemeClr val="bg1"/>
                </a:solidFill>
              </a:rPr>
              <a:t>y</a:t>
            </a:r>
            <a:r>
              <a:rPr lang="id-ID" sz="1800" dirty="0" smtClean="0">
                <a:solidFill>
                  <a:schemeClr val="bg1"/>
                </a:solidFill>
              </a:rPr>
              <a:t>, maka f tidak surjektif.</a:t>
            </a:r>
          </a:p>
          <a:p>
            <a:pPr marL="0" lvl="0" indent="0" algn="just">
              <a:buNone/>
            </a:pPr>
            <a:endParaRPr lang="id-ID" sz="1800" dirty="0">
              <a:solidFill>
                <a:schemeClr val="bg1"/>
              </a:solidFill>
            </a:endParaRPr>
          </a:p>
        </p:txBody>
      </p:sp>
      <p:sp>
        <p:nvSpPr>
          <p:cNvPr id="17" name="Left Arrow 16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8" name="Right Arrow 17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20" name="Horizontal Scroll 19"/>
          <p:cNvSpPr/>
          <p:nvPr/>
        </p:nvSpPr>
        <p:spPr>
          <a:xfrm>
            <a:off x="3671900" y="2132856"/>
            <a:ext cx="3276364" cy="576064"/>
          </a:xfrm>
          <a:prstGeom prst="horizontalScroll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∀y∈ B  ∃x∈ A </a:t>
            </a:r>
            <a:r>
              <a:rPr lang="en-US" dirty="0" err="1">
                <a:solidFill>
                  <a:schemeClr val="accent3"/>
                </a:solidFill>
              </a:rPr>
              <a:t>sehingga</a:t>
            </a:r>
            <a:r>
              <a:rPr lang="en-US" dirty="0">
                <a:solidFill>
                  <a:schemeClr val="accent3"/>
                </a:solidFill>
              </a:rPr>
              <a:t> y = f(x)</a:t>
            </a:r>
            <a:endParaRPr lang="id-ID" dirty="0">
              <a:solidFill>
                <a:schemeClr val="accent3"/>
              </a:solidFill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7331" y="3660719"/>
            <a:ext cx="2372056" cy="2000529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8832" y="3641666"/>
            <a:ext cx="2353004" cy="2019582"/>
          </a:xfrm>
          <a:prstGeom prst="rect">
            <a:avLst/>
          </a:prstGeom>
        </p:spPr>
      </p:pic>
      <p:sp>
        <p:nvSpPr>
          <p:cNvPr id="23" name="Oval 22">
            <a:hlinkClick r:id="rId7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25" name="Rounded Rectangle 24">
            <a:hlinkClick r:id="rId8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26" name="Rounded Rectangle 25">
            <a:hlinkClick r:id="rId9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27" name="Rounded Rectangle 26">
            <a:hlinkClick r:id="rId10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28" name="Rounded Rectangle 27">
            <a:hlinkClick r:id="rId11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29" name="Rounded Rectangle 28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2" action="ppaction://hlinksldjump"/>
              </a:rPr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2746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4104456" cy="850106"/>
          </a:xfrm>
        </p:spPr>
        <p:txBody>
          <a:bodyPr/>
          <a:lstStyle/>
          <a:p>
            <a:r>
              <a:rPr lang="id-ID" dirty="0" smtClean="0">
                <a:solidFill>
                  <a:srgbClr val="00B0F0"/>
                </a:solidFill>
              </a:rPr>
              <a:t>Pendahuluan</a:t>
            </a:r>
            <a:endParaRPr lang="id-ID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412776"/>
            <a:ext cx="684076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b="1" dirty="0" smtClean="0">
                <a:solidFill>
                  <a:srgbClr val="00B0F0"/>
                </a:solidFill>
              </a:rPr>
              <a:t>Tujuan </a:t>
            </a:r>
            <a:r>
              <a:rPr lang="pt-BR" sz="1600" b="1" dirty="0">
                <a:solidFill>
                  <a:srgbClr val="00B0F0"/>
                </a:solidFill>
              </a:rPr>
              <a:t>Pembelajaran</a:t>
            </a:r>
            <a:endParaRPr lang="id-ID" sz="16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pt-BR" sz="1600" dirty="0">
                <a:solidFill>
                  <a:srgbClr val="00B0F0"/>
                </a:solidFill>
              </a:rPr>
              <a:t>Kompetensi peserta didik yang diharapkan setelah mempelajari modul ini adalah peserta didik dapat :</a:t>
            </a:r>
            <a:endParaRPr lang="id-ID" sz="1600" dirty="0">
              <a:solidFill>
                <a:srgbClr val="00B0F0"/>
              </a:solidFill>
            </a:endParaRPr>
          </a:p>
          <a:p>
            <a:pPr lvl="0"/>
            <a:r>
              <a:rPr lang="en-US" sz="1600" dirty="0" err="1">
                <a:solidFill>
                  <a:srgbClr val="00B0F0"/>
                </a:solidFill>
              </a:rPr>
              <a:t>membedakan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relasi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dan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fungsi</a:t>
            </a:r>
            <a:r>
              <a:rPr lang="en-US" sz="1600" dirty="0">
                <a:solidFill>
                  <a:srgbClr val="00B0F0"/>
                </a:solidFill>
              </a:rPr>
              <a:t>, </a:t>
            </a:r>
            <a:r>
              <a:rPr lang="en-US" sz="1600" dirty="0" err="1">
                <a:solidFill>
                  <a:srgbClr val="00B0F0"/>
                </a:solidFill>
              </a:rPr>
              <a:t>memberi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contoh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masing-masing</a:t>
            </a:r>
            <a:r>
              <a:rPr lang="en-US" sz="1600" dirty="0">
                <a:solidFill>
                  <a:srgbClr val="00B0F0"/>
                </a:solidFill>
              </a:rPr>
              <a:t>, </a:t>
            </a:r>
            <a:r>
              <a:rPr lang="en-US" sz="1600" dirty="0" err="1">
                <a:solidFill>
                  <a:srgbClr val="00B0F0"/>
                </a:solidFill>
              </a:rPr>
              <a:t>dan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menggunakannya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dalam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kehidupan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sehari-hari</a:t>
            </a:r>
            <a:r>
              <a:rPr lang="en-US" sz="1600" dirty="0">
                <a:solidFill>
                  <a:srgbClr val="00B0F0"/>
                </a:solidFill>
              </a:rPr>
              <a:t>.</a:t>
            </a:r>
            <a:endParaRPr lang="id-ID" sz="1600" dirty="0">
              <a:solidFill>
                <a:srgbClr val="00B0F0"/>
              </a:solidFill>
            </a:endParaRPr>
          </a:p>
          <a:p>
            <a:pPr lvl="0"/>
            <a:r>
              <a:rPr lang="en-US" sz="1600" dirty="0" err="1">
                <a:solidFill>
                  <a:srgbClr val="00B0F0"/>
                </a:solidFill>
              </a:rPr>
              <a:t>menentukan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sifat-sifat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fungsi</a:t>
            </a:r>
            <a:r>
              <a:rPr lang="en-US" sz="1600" dirty="0">
                <a:solidFill>
                  <a:srgbClr val="00B0F0"/>
                </a:solidFill>
              </a:rPr>
              <a:t>, </a:t>
            </a:r>
            <a:r>
              <a:rPr lang="en-US" sz="1600" dirty="0" err="1">
                <a:solidFill>
                  <a:srgbClr val="00B0F0"/>
                </a:solidFill>
              </a:rPr>
              <a:t>injektif</a:t>
            </a:r>
            <a:r>
              <a:rPr lang="en-US" sz="1600" dirty="0">
                <a:solidFill>
                  <a:srgbClr val="00B0F0"/>
                </a:solidFill>
              </a:rPr>
              <a:t>, </a:t>
            </a:r>
            <a:r>
              <a:rPr lang="en-US" sz="1600" dirty="0" err="1">
                <a:solidFill>
                  <a:srgbClr val="00B0F0"/>
                </a:solidFill>
              </a:rPr>
              <a:t>surjektif</a:t>
            </a:r>
            <a:r>
              <a:rPr lang="en-US" sz="1600" dirty="0">
                <a:solidFill>
                  <a:srgbClr val="00B0F0"/>
                </a:solidFill>
              </a:rPr>
              <a:t>, </a:t>
            </a:r>
            <a:r>
              <a:rPr lang="en-US" sz="1600" dirty="0" err="1">
                <a:solidFill>
                  <a:srgbClr val="00B0F0"/>
                </a:solidFill>
              </a:rPr>
              <a:t>dan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bijektif</a:t>
            </a:r>
            <a:r>
              <a:rPr lang="en-US" sz="1600" dirty="0">
                <a:solidFill>
                  <a:srgbClr val="00B0F0"/>
                </a:solidFill>
              </a:rPr>
              <a:t>.</a:t>
            </a:r>
            <a:endParaRPr lang="id-ID" sz="1600" dirty="0">
              <a:solidFill>
                <a:srgbClr val="00B0F0"/>
              </a:solidFill>
            </a:endParaRPr>
          </a:p>
          <a:p>
            <a:pPr lvl="0"/>
            <a:r>
              <a:rPr lang="en-US" sz="1600" dirty="0" err="1">
                <a:solidFill>
                  <a:srgbClr val="00B0F0"/>
                </a:solidFill>
              </a:rPr>
              <a:t>memberi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contoh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fungsi</a:t>
            </a:r>
            <a:r>
              <a:rPr lang="en-US" sz="1600" dirty="0">
                <a:solidFill>
                  <a:srgbClr val="00B0F0"/>
                </a:solidFill>
              </a:rPr>
              <a:t>, </a:t>
            </a:r>
            <a:r>
              <a:rPr lang="en-US" sz="1600" dirty="0" err="1">
                <a:solidFill>
                  <a:srgbClr val="00B0F0"/>
                </a:solidFill>
              </a:rPr>
              <a:t>injektif</a:t>
            </a:r>
            <a:r>
              <a:rPr lang="en-US" sz="1600" dirty="0">
                <a:solidFill>
                  <a:srgbClr val="00B0F0"/>
                </a:solidFill>
              </a:rPr>
              <a:t>, </a:t>
            </a:r>
            <a:r>
              <a:rPr lang="en-US" sz="1600" dirty="0" err="1">
                <a:solidFill>
                  <a:srgbClr val="00B0F0"/>
                </a:solidFill>
              </a:rPr>
              <a:t>surjektif</a:t>
            </a:r>
            <a:r>
              <a:rPr lang="en-US" sz="1600" dirty="0">
                <a:solidFill>
                  <a:srgbClr val="00B0F0"/>
                </a:solidFill>
              </a:rPr>
              <a:t>, </a:t>
            </a:r>
            <a:r>
              <a:rPr lang="en-US" sz="1600" dirty="0" err="1">
                <a:solidFill>
                  <a:srgbClr val="00B0F0"/>
                </a:solidFill>
              </a:rPr>
              <a:t>dan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bijektif</a:t>
            </a:r>
            <a:r>
              <a:rPr lang="en-US" sz="1600" dirty="0">
                <a:solidFill>
                  <a:srgbClr val="00B0F0"/>
                </a:solidFill>
              </a:rPr>
              <a:t>, </a:t>
            </a:r>
            <a:r>
              <a:rPr lang="en-US" sz="1600" dirty="0" err="1">
                <a:solidFill>
                  <a:srgbClr val="00B0F0"/>
                </a:solidFill>
              </a:rPr>
              <a:t>serta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penggunaannya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dalam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kehidupan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sehari-hari</a:t>
            </a:r>
            <a:r>
              <a:rPr lang="en-US" sz="1600" dirty="0" smtClean="0">
                <a:solidFill>
                  <a:srgbClr val="00B0F0"/>
                </a:solidFill>
              </a:rPr>
              <a:t>.</a:t>
            </a:r>
            <a:endParaRPr lang="id-ID" sz="1600" dirty="0">
              <a:solidFill>
                <a:srgbClr val="00B0F0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2" name="Horizontal Scroll 11"/>
          <p:cNvSpPr/>
          <p:nvPr/>
        </p:nvSpPr>
        <p:spPr>
          <a:xfrm>
            <a:off x="2339752" y="3789040"/>
            <a:ext cx="6120680" cy="1584176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d-ID" sz="1600" b="1" dirty="0" smtClean="0">
              <a:effectLst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Kokila" pitchFamily="34" charset="0"/>
              <a:cs typeface="Kokila" pitchFamily="34" charset="0"/>
            </a:endParaRPr>
          </a:p>
          <a:p>
            <a:pPr algn="just"/>
            <a:r>
              <a:rPr lang="en-US" sz="1600" b="1" dirty="0" smtClean="0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”</a:t>
            </a:r>
            <a:r>
              <a:rPr lang="en-US" sz="1600" b="1" dirty="0" err="1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Banyak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kegagalan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dalam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hidup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ini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dikarenakan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 orang-orang </a:t>
            </a:r>
            <a:r>
              <a:rPr lang="en-US" sz="1600" b="1" dirty="0" err="1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tidak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menyadari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betapa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dekatnya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mereka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dengan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keberhasilan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saat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mereka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menyerah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.”</a:t>
            </a:r>
            <a:endParaRPr lang="id-ID" sz="1600" dirty="0">
              <a:solidFill>
                <a:srgbClr val="C00000"/>
              </a:solidFill>
              <a:latin typeface="Kokila" pitchFamily="34" charset="0"/>
              <a:cs typeface="Kokila" pitchFamily="34" charset="0"/>
            </a:endParaRPr>
          </a:p>
          <a:p>
            <a:pPr algn="just"/>
            <a:endParaRPr lang="id-ID" sz="1600" b="1" dirty="0" smtClean="0">
              <a:solidFill>
                <a:srgbClr val="C00000"/>
              </a:solidFill>
              <a:effectLst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Kokila" pitchFamily="34" charset="0"/>
              <a:cs typeface="Kokila" pitchFamily="34" charset="0"/>
            </a:endParaRPr>
          </a:p>
          <a:p>
            <a:pPr algn="just"/>
            <a:r>
              <a:rPr lang="en-US" sz="1600" b="1" dirty="0" smtClean="0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Thomas 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Alva Edison </a:t>
            </a:r>
            <a:endParaRPr lang="id-ID" sz="1600" dirty="0">
              <a:solidFill>
                <a:srgbClr val="C00000"/>
              </a:solidFill>
              <a:latin typeface="Kokila" pitchFamily="34" charset="0"/>
              <a:cs typeface="Kokila" pitchFamily="34" charset="0"/>
            </a:endParaRPr>
          </a:p>
          <a:p>
            <a:pPr algn="just"/>
            <a:endParaRPr lang="id-ID" sz="1600" dirty="0">
              <a:latin typeface="Kokila" pitchFamily="34" charset="0"/>
              <a:cs typeface="Kokila" pitchFamily="34" charset="0"/>
            </a:endParaRPr>
          </a:p>
        </p:txBody>
      </p:sp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7" name="Rounded Rectangle 16">
            <a:hlinkClick r:id="rId6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8" name="Rounded Rectangle 17">
            <a:hlinkClick r:id="rId7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9" name="Rounded Rectangle 18">
            <a:hlinkClick r:id="rId8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20" name="Rounded Rectangle 19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9" action="ppaction://hlinksldjump"/>
              </a:rPr>
              <a:t>Pendahuluan</a:t>
            </a:r>
            <a:endParaRPr lang="id-ID" dirty="0"/>
          </a:p>
        </p:txBody>
      </p:sp>
      <p:sp>
        <p:nvSpPr>
          <p:cNvPr id="22" name="Oval 21">
            <a:hlinkClick r:id="rId3" action="ppaction://hlinksldjump"/>
          </p:cNvPr>
          <p:cNvSpPr/>
          <p:nvPr/>
        </p:nvSpPr>
        <p:spPr>
          <a:xfrm>
            <a:off x="4429124" y="5929330"/>
            <a:ext cx="1152128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9831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107848">
            <a:off x="336313" y="740743"/>
            <a:ext cx="2026568" cy="850106"/>
          </a:xfrm>
        </p:spPr>
        <p:txBody>
          <a:bodyPr/>
          <a:lstStyle/>
          <a:p>
            <a:r>
              <a:rPr lang="id-ID" b="1" dirty="0"/>
              <a:t>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260648"/>
            <a:ext cx="7056784" cy="556104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CONTOH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endParaRPr lang="id-ID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id-ID" sz="1600" dirty="0" smtClean="0">
                <a:solidFill>
                  <a:schemeClr val="bg1"/>
                </a:solidFill>
              </a:rPr>
              <a:t>1. </a:t>
            </a:r>
            <a:r>
              <a:rPr lang="en-US" sz="1600" dirty="0" err="1" smtClean="0">
                <a:solidFill>
                  <a:schemeClr val="bg1"/>
                </a:solidFill>
              </a:rPr>
              <a:t>Apakah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fungsi</a:t>
            </a:r>
            <a:r>
              <a:rPr lang="en-US" sz="1600" dirty="0">
                <a:solidFill>
                  <a:schemeClr val="bg1"/>
                </a:solidFill>
              </a:rPr>
              <a:t> f(x) = x</a:t>
            </a:r>
            <a:r>
              <a:rPr lang="en-US" sz="1600" baseline="300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R </a:t>
            </a:r>
            <a:r>
              <a:rPr lang="en-US" sz="1600" dirty="0" err="1">
                <a:solidFill>
                  <a:schemeClr val="bg1"/>
                </a:solidFill>
              </a:rPr>
              <a:t>ke</a:t>
            </a:r>
            <a:r>
              <a:rPr lang="en-US" sz="1600" dirty="0">
                <a:solidFill>
                  <a:schemeClr val="bg1"/>
                </a:solidFill>
              </a:rPr>
              <a:t> R </a:t>
            </a:r>
            <a:r>
              <a:rPr lang="en-US" sz="1600" dirty="0" err="1">
                <a:solidFill>
                  <a:schemeClr val="bg1"/>
                </a:solidFill>
              </a:rPr>
              <a:t>surjektif</a:t>
            </a:r>
            <a:r>
              <a:rPr lang="en-US" sz="1600" dirty="0">
                <a:solidFill>
                  <a:schemeClr val="bg1"/>
                </a:solidFill>
              </a:rPr>
              <a:t> ?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PENYELESAIAN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  <a:r>
              <a:rPr lang="en-US" sz="1600" dirty="0" err="1">
                <a:solidFill>
                  <a:schemeClr val="bg1"/>
                </a:solidFill>
              </a:rPr>
              <a:t>Ambil</a:t>
            </a:r>
            <a:r>
              <a:rPr lang="en-US" sz="1600" dirty="0">
                <a:solidFill>
                  <a:schemeClr val="bg1"/>
                </a:solidFill>
              </a:rPr>
              <a:t> y = -1 </a:t>
            </a:r>
            <a:r>
              <a:rPr lang="en-US" sz="1600" dirty="0" err="1">
                <a:solidFill>
                  <a:schemeClr val="bg1"/>
                </a:solidFill>
              </a:rPr>
              <a:t>suatu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bilangan</a:t>
            </a:r>
            <a:r>
              <a:rPr lang="en-US" sz="1600" dirty="0">
                <a:solidFill>
                  <a:schemeClr val="bg1"/>
                </a:solidFill>
              </a:rPr>
              <a:t> real. </a:t>
            </a:r>
            <a:r>
              <a:rPr lang="en-US" sz="1600" dirty="0" err="1">
                <a:solidFill>
                  <a:schemeClr val="bg1"/>
                </a:solidFill>
              </a:rPr>
              <a:t>Maka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untuk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setiap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bilangan</a:t>
            </a:r>
            <a:r>
              <a:rPr lang="en-US" sz="1600" dirty="0">
                <a:solidFill>
                  <a:schemeClr val="bg1"/>
                </a:solidFill>
              </a:rPr>
              <a:t> real x, </a:t>
            </a:r>
            <a:r>
              <a:rPr lang="en-US" sz="1600" dirty="0" err="1">
                <a:solidFill>
                  <a:schemeClr val="bg1"/>
                </a:solidFill>
              </a:rPr>
              <a:t>berlaku</a:t>
            </a:r>
            <a:r>
              <a:rPr lang="en-US" sz="1600" dirty="0">
                <a:solidFill>
                  <a:schemeClr val="bg1"/>
                </a:solidFill>
              </a:rPr>
              <a:t> x</a:t>
            </a:r>
            <a:r>
              <a:rPr lang="en-US" sz="1600" baseline="300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 = f(x)≠ y. </a:t>
            </a:r>
            <a:r>
              <a:rPr lang="en-US" sz="1600" dirty="0" err="1">
                <a:solidFill>
                  <a:schemeClr val="bg1"/>
                </a:solidFill>
              </a:rPr>
              <a:t>Jadi</a:t>
            </a:r>
            <a:r>
              <a:rPr lang="en-US" sz="1600" dirty="0">
                <a:solidFill>
                  <a:schemeClr val="bg1"/>
                </a:solidFill>
              </a:rPr>
              <a:t>, f </a:t>
            </a:r>
            <a:r>
              <a:rPr lang="en-US" sz="1600" dirty="0" err="1">
                <a:solidFill>
                  <a:schemeClr val="bg1"/>
                </a:solidFill>
              </a:rPr>
              <a:t>tidak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surjektif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id-ID" sz="1600" dirty="0">
              <a:solidFill>
                <a:schemeClr val="bg1"/>
              </a:solidFill>
            </a:endParaRPr>
          </a:p>
          <a:p>
            <a:pPr lvl="0"/>
            <a:endParaRPr lang="id-ID" sz="16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id-ID" sz="1600" dirty="0" smtClean="0">
                <a:solidFill>
                  <a:schemeClr val="bg1"/>
                </a:solidFill>
              </a:rPr>
              <a:t>2. </a:t>
            </a:r>
            <a:r>
              <a:rPr lang="en-US" sz="1600" dirty="0" err="1" smtClean="0">
                <a:solidFill>
                  <a:schemeClr val="bg1"/>
                </a:solidFill>
              </a:rPr>
              <a:t>Apakah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fungsi</a:t>
            </a:r>
            <a:r>
              <a:rPr lang="en-US" sz="1600" dirty="0">
                <a:solidFill>
                  <a:schemeClr val="bg1"/>
                </a:solidFill>
              </a:rPr>
              <a:t> linier h(x)= x-3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R </a:t>
            </a:r>
            <a:r>
              <a:rPr lang="en-US" sz="1600" dirty="0" err="1">
                <a:solidFill>
                  <a:schemeClr val="bg1"/>
                </a:solidFill>
              </a:rPr>
              <a:t>ke</a:t>
            </a:r>
            <a:r>
              <a:rPr lang="en-US" sz="1600" dirty="0">
                <a:solidFill>
                  <a:schemeClr val="bg1"/>
                </a:solidFill>
              </a:rPr>
              <a:t> R </a:t>
            </a:r>
            <a:r>
              <a:rPr lang="en-US" sz="1600" dirty="0" err="1">
                <a:solidFill>
                  <a:schemeClr val="bg1"/>
                </a:solidFill>
              </a:rPr>
              <a:t>surjektif</a:t>
            </a:r>
            <a:r>
              <a:rPr lang="en-US" sz="1600" dirty="0">
                <a:solidFill>
                  <a:schemeClr val="bg1"/>
                </a:solidFill>
              </a:rPr>
              <a:t>?</a:t>
            </a:r>
            <a:endParaRPr lang="id-ID" sz="16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PENYELESAIAN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  <a:r>
              <a:rPr lang="en-US" sz="1600" dirty="0" err="1">
                <a:solidFill>
                  <a:schemeClr val="bg1"/>
                </a:solidFill>
              </a:rPr>
              <a:t>Ambil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seb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bil</a:t>
            </a:r>
            <a:r>
              <a:rPr lang="en-US" sz="1600" dirty="0">
                <a:solidFill>
                  <a:schemeClr val="bg1"/>
                </a:solidFill>
              </a:rPr>
              <a:t> real y, </a:t>
            </a:r>
            <a:r>
              <a:rPr lang="en-US" sz="1600" dirty="0" err="1">
                <a:solidFill>
                  <a:schemeClr val="bg1"/>
                </a:solidFill>
              </a:rPr>
              <a:t>maka</a:t>
            </a:r>
            <a:r>
              <a:rPr lang="en-US" sz="1600" dirty="0">
                <a:solidFill>
                  <a:schemeClr val="bg1"/>
                </a:solidFill>
              </a:rPr>
              <a:t> y = x-3 </a:t>
            </a:r>
            <a:r>
              <a:rPr lang="en-US" sz="1600" dirty="0">
                <a:solidFill>
                  <a:schemeClr val="bg1"/>
                </a:solidFill>
                <a:sym typeface="Wingdings"/>
              </a:rPr>
              <a:t></a:t>
            </a:r>
            <a:r>
              <a:rPr lang="en-US" sz="1600" dirty="0">
                <a:solidFill>
                  <a:schemeClr val="bg1"/>
                </a:solidFill>
              </a:rPr>
              <a:t> x = y+3 </a:t>
            </a:r>
            <a:r>
              <a:rPr lang="en-US" sz="1600" dirty="0" err="1">
                <a:solidFill>
                  <a:schemeClr val="bg1"/>
                </a:solidFill>
              </a:rPr>
              <a:t>memenuhi</a:t>
            </a:r>
            <a:r>
              <a:rPr lang="en-US" sz="1600" dirty="0">
                <a:solidFill>
                  <a:schemeClr val="bg1"/>
                </a:solidFill>
              </a:rPr>
              <a:t> h(x) = y. </a:t>
            </a:r>
            <a:r>
              <a:rPr lang="en-US" sz="1600" dirty="0" err="1">
                <a:solidFill>
                  <a:schemeClr val="bg1"/>
                </a:solidFill>
              </a:rPr>
              <a:t>Jadi</a:t>
            </a:r>
            <a:r>
              <a:rPr lang="en-US" sz="1600" dirty="0">
                <a:solidFill>
                  <a:schemeClr val="bg1"/>
                </a:solidFill>
              </a:rPr>
              <a:t> h </a:t>
            </a:r>
            <a:r>
              <a:rPr lang="en-US" sz="1600" dirty="0" err="1">
                <a:solidFill>
                  <a:schemeClr val="bg1"/>
                </a:solidFill>
              </a:rPr>
              <a:t>surjektif</a:t>
            </a:r>
            <a:r>
              <a:rPr lang="en-US" sz="1600" dirty="0">
                <a:solidFill>
                  <a:schemeClr val="bg1"/>
                </a:solidFill>
              </a:rPr>
              <a:t>.  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2" name="Oval 11">
            <a:hlinkClick r:id="rId5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4" name="Rounded Rectangle 13">
            <a:hlinkClick r:id="rId6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5" name="Rounded Rectangle 14">
            <a:hlinkClick r:id="rId7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6" name="Rounded Rectangle 15">
            <a:hlinkClick r:id="rId8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7" name="Rounded Rectangle 16">
            <a:hlinkClick r:id="rId9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18" name="Rounded Rectangle 17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0" action="ppaction://hlinksldjump"/>
              </a:rPr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6192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115751">
            <a:off x="209623" y="685489"/>
            <a:ext cx="2314600" cy="846640"/>
          </a:xfrm>
        </p:spPr>
        <p:txBody>
          <a:bodyPr/>
          <a:lstStyle/>
          <a:p>
            <a:r>
              <a:rPr lang="id-ID" b="1" dirty="0"/>
              <a:t>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260648"/>
            <a:ext cx="7128792" cy="554461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id-ID" sz="1800" b="1" dirty="0" smtClean="0">
                <a:solidFill>
                  <a:srgbClr val="7030A0"/>
                </a:solidFill>
              </a:rPr>
              <a:t>3. </a:t>
            </a:r>
            <a:r>
              <a:rPr lang="en-US" sz="1800" b="1" dirty="0" err="1" smtClean="0">
                <a:solidFill>
                  <a:srgbClr val="7030A0"/>
                </a:solidFill>
              </a:rPr>
              <a:t>Fungsi</a:t>
            </a:r>
            <a:r>
              <a:rPr lang="en-US" sz="1800" b="1" dirty="0" smtClean="0">
                <a:solidFill>
                  <a:srgbClr val="7030A0"/>
                </a:solidFill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</a:rPr>
              <a:t>Bijektif</a:t>
            </a:r>
            <a:endParaRPr lang="id-ID" sz="1800" b="1" dirty="0" smtClean="0">
              <a:solidFill>
                <a:srgbClr val="7030A0"/>
              </a:solidFill>
            </a:endParaRPr>
          </a:p>
          <a:p>
            <a:pPr marL="0" lvl="0" indent="0">
              <a:buNone/>
            </a:pPr>
            <a:endParaRPr lang="id-ID" sz="1800" b="1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Fungsi</a:t>
            </a:r>
            <a:r>
              <a:rPr lang="en-US" sz="1800" dirty="0">
                <a:solidFill>
                  <a:schemeClr val="bg1"/>
                </a:solidFill>
              </a:rPr>
              <a:t> f : A → B </a:t>
            </a:r>
            <a:r>
              <a:rPr lang="en-US" sz="1800" dirty="0" err="1">
                <a:solidFill>
                  <a:schemeClr val="bg1"/>
                </a:solidFill>
              </a:rPr>
              <a:t>dikatakan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bijektif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bila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injektif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surjektif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r>
              <a:rPr lang="en-US" sz="1800" dirty="0" err="1">
                <a:solidFill>
                  <a:schemeClr val="bg1"/>
                </a:solidFill>
              </a:rPr>
              <a:t>Pada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fungsi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bijektif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setiap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anggota</a:t>
            </a:r>
            <a:r>
              <a:rPr lang="en-US" sz="1800" dirty="0">
                <a:solidFill>
                  <a:schemeClr val="bg1"/>
                </a:solidFill>
              </a:rPr>
              <a:t> B </a:t>
            </a:r>
            <a:r>
              <a:rPr lang="en-US" sz="1800" dirty="0" err="1">
                <a:solidFill>
                  <a:schemeClr val="bg1"/>
                </a:solidFill>
              </a:rPr>
              <a:t>mempuyai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tepat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satu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pra-bayangan</a:t>
            </a:r>
            <a:r>
              <a:rPr lang="en-US" sz="1800" dirty="0">
                <a:solidFill>
                  <a:schemeClr val="bg1"/>
                </a:solidFill>
              </a:rPr>
              <a:t> di </a:t>
            </a:r>
            <a:r>
              <a:rPr lang="en-US" sz="1800" dirty="0" smtClean="0">
                <a:solidFill>
                  <a:schemeClr val="bg1"/>
                </a:solidFill>
              </a:rPr>
              <a:t>A</a:t>
            </a:r>
            <a:r>
              <a:rPr lang="id-ID" sz="1800" dirty="0" smtClean="0">
                <a:solidFill>
                  <a:schemeClr val="bg1"/>
                </a:solidFill>
              </a:rPr>
              <a:t>.</a:t>
            </a:r>
          </a:p>
          <a:p>
            <a:pPr marL="0" lvl="0" indent="0">
              <a:buNone/>
            </a:pPr>
            <a:endParaRPr lang="id-ID" sz="1800" b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id-ID" sz="1800" b="1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id-ID" sz="18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sz="1900" dirty="0" smtClean="0"/>
          </a:p>
          <a:p>
            <a:pPr marL="0" indent="0">
              <a:buNone/>
            </a:pPr>
            <a:r>
              <a:rPr lang="en-US" sz="1900" dirty="0" smtClean="0">
                <a:solidFill>
                  <a:schemeClr val="bg1"/>
                </a:solidFill>
              </a:rPr>
              <a:t>CONTOH</a:t>
            </a:r>
            <a:r>
              <a:rPr lang="en-US" sz="1900" dirty="0">
                <a:solidFill>
                  <a:schemeClr val="bg1"/>
                </a:solidFill>
              </a:rPr>
              <a:t>: </a:t>
            </a:r>
            <a:r>
              <a:rPr lang="en-US" sz="1900" dirty="0" err="1">
                <a:solidFill>
                  <a:schemeClr val="bg1"/>
                </a:solidFill>
              </a:rPr>
              <a:t>Apakah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fungsi</a:t>
            </a:r>
            <a:r>
              <a:rPr lang="en-US" sz="1900" dirty="0">
                <a:solidFill>
                  <a:schemeClr val="bg1"/>
                </a:solidFill>
              </a:rPr>
              <a:t> f:{a,b,c,d}</a:t>
            </a:r>
            <a:r>
              <a:rPr lang="en-US" sz="1900" dirty="0">
                <a:solidFill>
                  <a:schemeClr val="bg1"/>
                </a:solidFill>
                <a:sym typeface="Wingdings"/>
              </a:rPr>
              <a:t></a:t>
            </a:r>
            <a:r>
              <a:rPr lang="en-US" sz="1900" dirty="0">
                <a:solidFill>
                  <a:schemeClr val="bg1"/>
                </a:solidFill>
              </a:rPr>
              <a:t> {1,2,3,4} </a:t>
            </a:r>
            <a:r>
              <a:rPr lang="en-US" sz="1900" dirty="0" err="1">
                <a:solidFill>
                  <a:schemeClr val="bg1"/>
                </a:solidFill>
              </a:rPr>
              <a:t>dengan</a:t>
            </a:r>
            <a:r>
              <a:rPr lang="en-US" sz="1900" dirty="0">
                <a:solidFill>
                  <a:schemeClr val="bg1"/>
                </a:solidFill>
              </a:rPr>
              <a:t> f(a)=4, f(b)=2, f(c)=1 </a:t>
            </a:r>
            <a:r>
              <a:rPr lang="en-US" sz="1900" dirty="0" err="1">
                <a:solidFill>
                  <a:schemeClr val="bg1"/>
                </a:solidFill>
              </a:rPr>
              <a:t>dan</a:t>
            </a:r>
            <a:r>
              <a:rPr lang="en-US" sz="1900" dirty="0">
                <a:solidFill>
                  <a:schemeClr val="bg1"/>
                </a:solidFill>
              </a:rPr>
              <a:t> f(d)=3 </a:t>
            </a:r>
            <a:r>
              <a:rPr lang="en-US" sz="1900" dirty="0" err="1">
                <a:solidFill>
                  <a:schemeClr val="bg1"/>
                </a:solidFill>
              </a:rPr>
              <a:t>bijektif</a:t>
            </a:r>
            <a:r>
              <a:rPr lang="en-US" sz="1900" dirty="0">
                <a:solidFill>
                  <a:schemeClr val="bg1"/>
                </a:solidFill>
              </a:rPr>
              <a:t>.</a:t>
            </a:r>
            <a:endParaRPr lang="id-ID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FF0000"/>
                </a:solidFill>
              </a:rPr>
              <a:t>PENYELESAIAN</a:t>
            </a:r>
            <a:r>
              <a:rPr lang="en-US" sz="1900" dirty="0">
                <a:solidFill>
                  <a:schemeClr val="bg1"/>
                </a:solidFill>
              </a:rPr>
              <a:t>: </a:t>
            </a:r>
            <a:r>
              <a:rPr lang="en-US" sz="1900" dirty="0" err="1">
                <a:solidFill>
                  <a:schemeClr val="bg1"/>
                </a:solidFill>
              </a:rPr>
              <a:t>karena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semua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nilainya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berbeda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mk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fungsi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ini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satu-satu</a:t>
            </a:r>
            <a:r>
              <a:rPr lang="en-US" sz="1900" dirty="0">
                <a:solidFill>
                  <a:schemeClr val="bg1"/>
                </a:solidFill>
              </a:rPr>
              <a:t>. </a:t>
            </a:r>
            <a:r>
              <a:rPr lang="en-US" sz="1900" dirty="0" err="1">
                <a:solidFill>
                  <a:schemeClr val="bg1"/>
                </a:solidFill>
              </a:rPr>
              <a:t>Karena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semua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anggota</a:t>
            </a:r>
            <a:r>
              <a:rPr lang="en-US" sz="1900" dirty="0">
                <a:solidFill>
                  <a:schemeClr val="bg1"/>
                </a:solidFill>
              </a:rPr>
              <a:t> B </a:t>
            </a:r>
            <a:r>
              <a:rPr lang="en-US" sz="1900" dirty="0" err="1">
                <a:solidFill>
                  <a:schemeClr val="bg1"/>
                </a:solidFill>
              </a:rPr>
              <a:t>habis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terpasang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maka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ia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surjektif</a:t>
            </a:r>
            <a:r>
              <a:rPr lang="en-US" sz="1900" dirty="0">
                <a:solidFill>
                  <a:schemeClr val="bg1"/>
                </a:solidFill>
              </a:rPr>
              <a:t>. </a:t>
            </a:r>
            <a:r>
              <a:rPr lang="en-US" sz="1900" dirty="0" err="1">
                <a:solidFill>
                  <a:schemeClr val="bg1"/>
                </a:solidFill>
              </a:rPr>
              <a:t>Jadi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fungsi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ini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bijektif</a:t>
            </a:r>
            <a:r>
              <a:rPr lang="en-US" sz="1900" dirty="0">
                <a:solidFill>
                  <a:schemeClr val="bg1"/>
                </a:solidFill>
              </a:rPr>
              <a:t>.</a:t>
            </a:r>
            <a:endParaRPr lang="id-ID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275856" y="5938756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663339"/>
            <a:ext cx="4467849" cy="2324425"/>
          </a:xfrm>
          <a:prstGeom prst="rect">
            <a:avLst/>
          </a:prstGeom>
        </p:spPr>
      </p:pic>
      <p:sp>
        <p:nvSpPr>
          <p:cNvPr id="14" name="Oval 13">
            <a:hlinkClick r:id="rId6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5" name="Rounded Rectangle 14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Pendahuluan</a:t>
            </a:r>
            <a:endParaRPr lang="id-ID" dirty="0"/>
          </a:p>
        </p:txBody>
      </p:sp>
      <p:sp>
        <p:nvSpPr>
          <p:cNvPr id="16" name="Rounded Rectangle 15">
            <a:hlinkClick r:id="rId7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7" name="Rounded Rectangle 16">
            <a:hlinkClick r:id="rId8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8" name="Rounded Rectangle 17">
            <a:hlinkClick r:id="rId9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9" name="Rounded Rectangle 18">
            <a:hlinkClick r:id="rId10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2599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52656">
            <a:off x="446029" y="597382"/>
            <a:ext cx="1882552" cy="994122"/>
          </a:xfrm>
        </p:spPr>
        <p:txBody>
          <a:bodyPr/>
          <a:lstStyle/>
          <a:p>
            <a:r>
              <a:rPr lang="id-ID" b="1" dirty="0"/>
              <a:t>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260648"/>
            <a:ext cx="7128792" cy="5505475"/>
          </a:xfrm>
        </p:spPr>
        <p:txBody>
          <a:bodyPr/>
          <a:lstStyle/>
          <a:p>
            <a:pPr marL="0" lvl="0" indent="0">
              <a:buNone/>
            </a:pPr>
            <a:r>
              <a:rPr lang="id-ID" sz="1800" dirty="0" smtClean="0">
                <a:solidFill>
                  <a:srgbClr val="7030A0"/>
                </a:solidFill>
              </a:rPr>
              <a:t>4. </a:t>
            </a:r>
            <a:r>
              <a:rPr lang="en-US" sz="1800" b="1" dirty="0">
                <a:solidFill>
                  <a:srgbClr val="7030A0"/>
                </a:solidFill>
              </a:rPr>
              <a:t>Invers </a:t>
            </a:r>
            <a:r>
              <a:rPr lang="en-US" sz="1800" b="1" dirty="0" err="1" smtClean="0">
                <a:solidFill>
                  <a:srgbClr val="7030A0"/>
                </a:solidFill>
              </a:rPr>
              <a:t>Fungsi</a:t>
            </a:r>
            <a:endParaRPr lang="id-ID" sz="1800" b="1" dirty="0" smtClean="0">
              <a:solidFill>
                <a:srgbClr val="7030A0"/>
              </a:solidFill>
            </a:endParaRPr>
          </a:p>
          <a:p>
            <a:pPr marL="0" lvl="0" indent="0">
              <a:buNone/>
            </a:pPr>
            <a:endParaRPr lang="id-ID" sz="1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Misalkan</a:t>
            </a:r>
            <a:r>
              <a:rPr lang="en-US" sz="1800" dirty="0">
                <a:solidFill>
                  <a:schemeClr val="bg1"/>
                </a:solidFill>
              </a:rPr>
              <a:t> f : A → B </a:t>
            </a:r>
            <a:r>
              <a:rPr lang="en-US" sz="1800" dirty="0" err="1">
                <a:solidFill>
                  <a:schemeClr val="bg1"/>
                </a:solidFill>
              </a:rPr>
              <a:t>fungsi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bijektif</a:t>
            </a:r>
            <a:r>
              <a:rPr lang="en-US" sz="1800" dirty="0">
                <a:solidFill>
                  <a:schemeClr val="bg1"/>
                </a:solidFill>
              </a:rPr>
              <a:t>. Invers </a:t>
            </a:r>
            <a:r>
              <a:rPr lang="en-US" sz="1800" dirty="0" err="1">
                <a:solidFill>
                  <a:schemeClr val="bg1"/>
                </a:solidFill>
              </a:rPr>
              <a:t>fungsi</a:t>
            </a:r>
            <a:r>
              <a:rPr lang="en-US" sz="1800" dirty="0">
                <a:solidFill>
                  <a:schemeClr val="bg1"/>
                </a:solidFill>
              </a:rPr>
              <a:t> f </a:t>
            </a:r>
            <a:r>
              <a:rPr lang="en-US" sz="1800" dirty="0" err="1">
                <a:solidFill>
                  <a:schemeClr val="bg1"/>
                </a:solidFill>
              </a:rPr>
              <a:t>adalah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fungsi</a:t>
            </a:r>
            <a:r>
              <a:rPr lang="en-US" sz="1800" dirty="0">
                <a:solidFill>
                  <a:schemeClr val="bg1"/>
                </a:solidFill>
              </a:rPr>
              <a:t> yang </a:t>
            </a:r>
            <a:r>
              <a:rPr lang="en-US" sz="1800" dirty="0" err="1">
                <a:solidFill>
                  <a:schemeClr val="bg1"/>
                </a:solidFill>
              </a:rPr>
              <a:t>mengawankan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setiap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elemen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pada</a:t>
            </a:r>
            <a:r>
              <a:rPr lang="en-US" sz="1800" dirty="0">
                <a:solidFill>
                  <a:schemeClr val="bg1"/>
                </a:solidFill>
              </a:rPr>
              <a:t> B </a:t>
            </a:r>
            <a:r>
              <a:rPr lang="en-US" sz="1800" dirty="0" err="1">
                <a:solidFill>
                  <a:schemeClr val="bg1"/>
                </a:solidFill>
              </a:rPr>
              <a:t>dengan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tepat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satu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elemen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pada</a:t>
            </a:r>
            <a:r>
              <a:rPr lang="en-US" sz="1800" dirty="0">
                <a:solidFill>
                  <a:schemeClr val="bg1"/>
                </a:solidFill>
              </a:rPr>
              <a:t> A. Invers </a:t>
            </a:r>
            <a:r>
              <a:rPr lang="en-US" sz="1800" dirty="0" err="1">
                <a:solidFill>
                  <a:schemeClr val="bg1"/>
                </a:solidFill>
              </a:rPr>
              <a:t>fungsi</a:t>
            </a:r>
            <a:r>
              <a:rPr lang="en-US" sz="1800" dirty="0">
                <a:solidFill>
                  <a:schemeClr val="bg1"/>
                </a:solidFill>
              </a:rPr>
              <a:t> f </a:t>
            </a:r>
            <a:r>
              <a:rPr lang="en-US" sz="1800" dirty="0" err="1">
                <a:solidFill>
                  <a:schemeClr val="bg1"/>
                </a:solidFill>
              </a:rPr>
              <a:t>dinyatakan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dengan</a:t>
            </a:r>
            <a:r>
              <a:rPr lang="en-US" sz="1800" dirty="0">
                <a:solidFill>
                  <a:schemeClr val="bg1"/>
                </a:solidFill>
              </a:rPr>
              <a:t> f </a:t>
            </a:r>
            <a:r>
              <a:rPr lang="en-US" sz="1800" baseline="30000" dirty="0">
                <a:solidFill>
                  <a:schemeClr val="bg1"/>
                </a:solidFill>
              </a:rPr>
              <a:t>-1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dimana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endParaRPr lang="id-ID" sz="1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f </a:t>
            </a:r>
            <a:r>
              <a:rPr lang="en-US" sz="1800" baseline="30000" dirty="0">
                <a:solidFill>
                  <a:schemeClr val="bg1"/>
                </a:solidFill>
              </a:rPr>
              <a:t>-1 </a:t>
            </a:r>
            <a:r>
              <a:rPr lang="en-US" sz="1800" dirty="0">
                <a:solidFill>
                  <a:schemeClr val="bg1"/>
                </a:solidFill>
              </a:rPr>
              <a:t>: B → A. DKL</a:t>
            </a:r>
            <a:r>
              <a:rPr lang="en-US" sz="1800" dirty="0" smtClean="0">
                <a:solidFill>
                  <a:schemeClr val="bg1"/>
                </a:solidFill>
              </a:rPr>
              <a:t>,</a:t>
            </a:r>
            <a:endParaRPr lang="id-ID" sz="18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id-ID" sz="1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id-ID" sz="1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id-ID" sz="1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id-ID" sz="1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Fungsi</a:t>
            </a:r>
            <a:r>
              <a:rPr lang="en-US" sz="1800" dirty="0">
                <a:solidFill>
                  <a:schemeClr val="bg1"/>
                </a:solidFill>
              </a:rPr>
              <a:t> yang </a:t>
            </a:r>
            <a:r>
              <a:rPr lang="en-US" sz="1800" dirty="0" err="1">
                <a:solidFill>
                  <a:schemeClr val="bg1"/>
                </a:solidFill>
              </a:rPr>
              <a:t>mempunyai</a:t>
            </a:r>
            <a:r>
              <a:rPr lang="en-US" sz="1800" dirty="0">
                <a:solidFill>
                  <a:schemeClr val="bg1"/>
                </a:solidFill>
              </a:rPr>
              <a:t> invers </a:t>
            </a:r>
            <a:r>
              <a:rPr lang="en-US" sz="1800" dirty="0" err="1">
                <a:solidFill>
                  <a:schemeClr val="bg1"/>
                </a:solidFill>
              </a:rPr>
              <a:t>disebut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invertibel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id-ID" sz="18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id-ID" sz="1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id-ID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2" name="Horizontal Scroll 11"/>
          <p:cNvSpPr/>
          <p:nvPr/>
        </p:nvSpPr>
        <p:spPr>
          <a:xfrm>
            <a:off x="3563888" y="2265600"/>
            <a:ext cx="2736304" cy="659344"/>
          </a:xfrm>
          <a:prstGeom prst="horizontalScroll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 = f(x)  ↔ x = f </a:t>
            </a:r>
            <a:r>
              <a:rPr lang="en-US" baseline="30000" dirty="0">
                <a:solidFill>
                  <a:schemeClr val="tx1"/>
                </a:solidFill>
              </a:rPr>
              <a:t>-1 </a:t>
            </a:r>
            <a:r>
              <a:rPr lang="en-US" dirty="0">
                <a:solidFill>
                  <a:schemeClr val="tx1"/>
                </a:solidFill>
              </a:rPr>
              <a:t>(y) 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7122" y="2275145"/>
            <a:ext cx="5553851" cy="240063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6" action="ppaction://hlinksldjump"/>
              </a:rPr>
              <a:t>Home</a:t>
            </a:r>
            <a:endParaRPr lang="id-ID" dirty="0"/>
          </a:p>
        </p:txBody>
      </p:sp>
      <p:sp>
        <p:nvSpPr>
          <p:cNvPr id="16" name="Rounded Rectangle 15">
            <a:hlinkClick r:id="rId7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7" name="Rounded Rectangle 16">
            <a:hlinkClick r:id="rId8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8" name="Rounded Rectangle 17">
            <a:hlinkClick r:id="rId9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9" name="Rounded Rectangle 18">
            <a:hlinkClick r:id="rId10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20" name="Rounded Rectangle 19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1" action="ppaction://hlinksldjump"/>
              </a:rPr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485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97166">
            <a:off x="332796" y="664908"/>
            <a:ext cx="2098576" cy="850106"/>
          </a:xfrm>
        </p:spPr>
        <p:txBody>
          <a:bodyPr/>
          <a:lstStyle/>
          <a:p>
            <a:r>
              <a:rPr lang="id-ID" b="1" dirty="0"/>
              <a:t>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404664"/>
            <a:ext cx="7200800" cy="5477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CONTOH</a:t>
            </a:r>
            <a:r>
              <a:rPr lang="en-US" sz="1800" dirty="0" smtClean="0">
                <a:solidFill>
                  <a:schemeClr val="bg1"/>
                </a:solidFill>
              </a:rPr>
              <a:t>:</a:t>
            </a:r>
            <a:endParaRPr lang="id-ID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1. </a:t>
            </a:r>
            <a:r>
              <a:rPr lang="en-US" sz="1800" dirty="0" err="1" smtClean="0">
                <a:solidFill>
                  <a:schemeClr val="bg1"/>
                </a:solidFill>
              </a:rPr>
              <a:t>Misalkan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f </a:t>
            </a:r>
            <a:r>
              <a:rPr lang="en-US" sz="1800" dirty="0" err="1">
                <a:solidFill>
                  <a:schemeClr val="bg1"/>
                </a:solidFill>
              </a:rPr>
              <a:t>fungsi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dari</a:t>
            </a:r>
            <a:r>
              <a:rPr lang="en-US" sz="1800" dirty="0">
                <a:solidFill>
                  <a:schemeClr val="bg1"/>
                </a:solidFill>
              </a:rPr>
              <a:t> {a, b, c} </a:t>
            </a:r>
            <a:r>
              <a:rPr lang="en-US" sz="1800" dirty="0" err="1">
                <a:solidFill>
                  <a:schemeClr val="bg1"/>
                </a:solidFill>
              </a:rPr>
              <a:t>ke</a:t>
            </a:r>
            <a:r>
              <a:rPr lang="en-US" sz="1800" dirty="0">
                <a:solidFill>
                  <a:schemeClr val="bg1"/>
                </a:solidFill>
              </a:rPr>
              <a:t> {1, 2, 3} </a:t>
            </a:r>
            <a:r>
              <a:rPr lang="en-US" sz="1800" dirty="0" err="1">
                <a:solidFill>
                  <a:schemeClr val="bg1"/>
                </a:solidFill>
              </a:rPr>
              <a:t>dengan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aturan</a:t>
            </a:r>
            <a:r>
              <a:rPr lang="en-US" sz="1800" dirty="0">
                <a:solidFill>
                  <a:schemeClr val="bg1"/>
                </a:solidFill>
              </a:rPr>
              <a:t> f(a)=2, f(b)=3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f(c)=1. </a:t>
            </a:r>
            <a:r>
              <a:rPr lang="en-US" sz="1800" dirty="0" err="1">
                <a:solidFill>
                  <a:schemeClr val="bg1"/>
                </a:solidFill>
              </a:rPr>
              <a:t>Apakah</a:t>
            </a:r>
            <a:r>
              <a:rPr lang="en-US" sz="1800" dirty="0">
                <a:solidFill>
                  <a:schemeClr val="bg1"/>
                </a:solidFill>
              </a:rPr>
              <a:t> f </a:t>
            </a:r>
            <a:r>
              <a:rPr lang="en-US" sz="1800" dirty="0" err="1">
                <a:solidFill>
                  <a:schemeClr val="bg1"/>
                </a:solidFill>
              </a:rPr>
              <a:t>invertibel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r>
              <a:rPr lang="en-US" sz="1800" dirty="0" err="1">
                <a:solidFill>
                  <a:schemeClr val="bg1"/>
                </a:solidFill>
              </a:rPr>
              <a:t>Jika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ya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tentukan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inversnya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id-ID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PENYELESAIAN</a:t>
            </a:r>
            <a:r>
              <a:rPr lang="en-US" sz="1800" dirty="0">
                <a:solidFill>
                  <a:schemeClr val="bg1"/>
                </a:solidFill>
              </a:rPr>
              <a:t>: </a:t>
            </a:r>
            <a:r>
              <a:rPr lang="en-US" sz="1800" dirty="0" err="1">
                <a:solidFill>
                  <a:schemeClr val="bg1"/>
                </a:solidFill>
              </a:rPr>
              <a:t>fungsi</a:t>
            </a:r>
            <a:r>
              <a:rPr lang="en-US" sz="1800" dirty="0">
                <a:solidFill>
                  <a:schemeClr val="bg1"/>
                </a:solidFill>
              </a:rPr>
              <a:t> f </a:t>
            </a:r>
            <a:r>
              <a:rPr lang="en-US" sz="1800" dirty="0" err="1">
                <a:solidFill>
                  <a:schemeClr val="bg1"/>
                </a:solidFill>
              </a:rPr>
              <a:t>bijeksi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sehingga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ia</a:t>
            </a:r>
            <a:r>
              <a:rPr lang="en-US" sz="1800" dirty="0">
                <a:solidFill>
                  <a:schemeClr val="bg1"/>
                </a:solidFill>
              </a:rPr>
              <a:t> invertible </a:t>
            </a:r>
            <a:r>
              <a:rPr lang="en-US" sz="1800" dirty="0" err="1">
                <a:solidFill>
                  <a:schemeClr val="bg1"/>
                </a:solidFill>
              </a:rPr>
              <a:t>dengan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endParaRPr lang="id-ID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f </a:t>
            </a:r>
            <a:r>
              <a:rPr lang="en-US" sz="1800" baseline="30000" dirty="0">
                <a:solidFill>
                  <a:schemeClr val="bg1"/>
                </a:solidFill>
              </a:rPr>
              <a:t>-1</a:t>
            </a:r>
            <a:r>
              <a:rPr lang="en-US" sz="1800" dirty="0">
                <a:solidFill>
                  <a:schemeClr val="bg1"/>
                </a:solidFill>
              </a:rPr>
              <a:t>(1)=c, f </a:t>
            </a:r>
            <a:r>
              <a:rPr lang="en-US" sz="1800" baseline="30000" dirty="0">
                <a:solidFill>
                  <a:schemeClr val="bg1"/>
                </a:solidFill>
              </a:rPr>
              <a:t>-1</a:t>
            </a:r>
            <a:r>
              <a:rPr lang="en-US" sz="1800" dirty="0">
                <a:solidFill>
                  <a:schemeClr val="bg1"/>
                </a:solidFill>
              </a:rPr>
              <a:t>(3)=b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f </a:t>
            </a:r>
            <a:r>
              <a:rPr lang="en-US" sz="1800" baseline="30000" dirty="0">
                <a:solidFill>
                  <a:schemeClr val="bg1"/>
                </a:solidFill>
              </a:rPr>
              <a:t>-1</a:t>
            </a:r>
            <a:r>
              <a:rPr lang="en-US" sz="1800" dirty="0">
                <a:solidFill>
                  <a:schemeClr val="bg1"/>
                </a:solidFill>
              </a:rPr>
              <a:t>(2)=a.</a:t>
            </a:r>
            <a:endParaRPr lang="id-ID" sz="1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2. </a:t>
            </a:r>
            <a:r>
              <a:rPr lang="en-US" sz="1800" dirty="0" err="1" smtClean="0">
                <a:solidFill>
                  <a:schemeClr val="bg1"/>
                </a:solidFill>
              </a:rPr>
              <a:t>Misalkan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f  </a:t>
            </a:r>
            <a:r>
              <a:rPr lang="en-US" sz="1800" dirty="0" err="1">
                <a:solidFill>
                  <a:schemeClr val="bg1"/>
                </a:solidFill>
              </a:rPr>
              <a:t>fungsi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dari</a:t>
            </a:r>
            <a:r>
              <a:rPr lang="en-US" sz="1800" dirty="0">
                <a:solidFill>
                  <a:schemeClr val="bg1"/>
                </a:solidFill>
              </a:rPr>
              <a:t> Z </a:t>
            </a:r>
            <a:r>
              <a:rPr lang="en-US" sz="1800" dirty="0" err="1">
                <a:solidFill>
                  <a:schemeClr val="bg1"/>
                </a:solidFill>
              </a:rPr>
              <a:t>ke</a:t>
            </a:r>
            <a:r>
              <a:rPr lang="en-US" sz="1800" dirty="0">
                <a:solidFill>
                  <a:schemeClr val="bg1"/>
                </a:solidFill>
              </a:rPr>
              <a:t> Z </a:t>
            </a:r>
            <a:r>
              <a:rPr lang="en-US" sz="1800" dirty="0" err="1">
                <a:solidFill>
                  <a:schemeClr val="bg1"/>
                </a:solidFill>
              </a:rPr>
              <a:t>dengan</a:t>
            </a:r>
            <a:r>
              <a:rPr lang="en-US" sz="1800" dirty="0">
                <a:solidFill>
                  <a:schemeClr val="bg1"/>
                </a:solidFill>
              </a:rPr>
              <a:t> f(x) = x</a:t>
            </a:r>
            <a:r>
              <a:rPr lang="en-US" sz="1800" baseline="30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r>
              <a:rPr lang="en-US" sz="1800" dirty="0" err="1">
                <a:solidFill>
                  <a:schemeClr val="bg1"/>
                </a:solidFill>
              </a:rPr>
              <a:t>Apakah</a:t>
            </a:r>
            <a:r>
              <a:rPr lang="en-US" sz="1800" dirty="0">
                <a:solidFill>
                  <a:schemeClr val="bg1"/>
                </a:solidFill>
              </a:rPr>
              <a:t> f </a:t>
            </a:r>
            <a:r>
              <a:rPr lang="en-US" sz="1800" dirty="0" err="1">
                <a:solidFill>
                  <a:schemeClr val="bg1"/>
                </a:solidFill>
              </a:rPr>
              <a:t>invertibel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id-ID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PENYELESAIAN</a:t>
            </a:r>
            <a:r>
              <a:rPr lang="en-US" sz="1800" dirty="0">
                <a:solidFill>
                  <a:schemeClr val="bg1"/>
                </a:solidFill>
              </a:rPr>
              <a:t>: </a:t>
            </a:r>
            <a:r>
              <a:rPr lang="en-US" sz="1800" dirty="0" err="1">
                <a:solidFill>
                  <a:schemeClr val="bg1"/>
                </a:solidFill>
              </a:rPr>
              <a:t>Karena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fungsi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tidak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injektif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maupun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bijektif</a:t>
            </a:r>
            <a:r>
              <a:rPr lang="id-ID" sz="1800" dirty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maka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tidak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invertibel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r>
              <a:rPr lang="en-US" sz="1800" dirty="0" err="1">
                <a:solidFill>
                  <a:schemeClr val="bg1"/>
                </a:solidFill>
              </a:rPr>
              <a:t>Jadi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invresnya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tidak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ada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id-ID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800" dirty="0">
              <a:solidFill>
                <a:schemeClr val="bg1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2" name="Oval 11">
            <a:hlinkClick r:id="rId5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3" name="Rounded Rectangle 12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Pendahuluan</a:t>
            </a:r>
            <a:endParaRPr lang="id-ID" dirty="0"/>
          </a:p>
        </p:txBody>
      </p:sp>
      <p:sp>
        <p:nvSpPr>
          <p:cNvPr id="14" name="Rounded Rectangle 13">
            <a:hlinkClick r:id="rId6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5" name="Rounded Rectangle 14">
            <a:hlinkClick r:id="rId7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6" name="Rounded Rectangle 15">
            <a:hlinkClick r:id="rId8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7" name="Rounded Rectangle 16">
            <a:hlinkClick r:id="rId9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5589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34311">
            <a:off x="291192" y="599511"/>
            <a:ext cx="2098576" cy="994122"/>
          </a:xfrm>
        </p:spPr>
        <p:txBody>
          <a:bodyPr/>
          <a:lstStyle/>
          <a:p>
            <a:r>
              <a:rPr lang="id-ID" b="1" dirty="0"/>
              <a:t>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260648"/>
            <a:ext cx="7200800" cy="552504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d-ID" sz="2000" dirty="0" smtClean="0">
                <a:solidFill>
                  <a:srgbClr val="7030A0"/>
                </a:solidFill>
              </a:rPr>
              <a:t>5. </a:t>
            </a:r>
            <a:r>
              <a:rPr lang="en-US" sz="2000" b="1" dirty="0" err="1">
                <a:solidFill>
                  <a:srgbClr val="7030A0"/>
                </a:solidFill>
              </a:rPr>
              <a:t>Komposisi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Fungsi</a:t>
            </a:r>
            <a:endParaRPr lang="id-ID" sz="2000" b="1" dirty="0" smtClean="0">
              <a:solidFill>
                <a:srgbClr val="7030A0"/>
              </a:solidFill>
            </a:endParaRPr>
          </a:p>
          <a:p>
            <a:pPr marL="0" lvl="0" indent="0">
              <a:buNone/>
            </a:pPr>
            <a:endParaRPr lang="id-ID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1"/>
                </a:solidFill>
              </a:rPr>
              <a:t>Misalkan</a:t>
            </a:r>
            <a:r>
              <a:rPr lang="en-US" sz="1600" dirty="0">
                <a:solidFill>
                  <a:schemeClr val="bg1"/>
                </a:solidFill>
              </a:rPr>
              <a:t> g: A </a:t>
            </a:r>
            <a:r>
              <a:rPr lang="en-US" sz="1600" dirty="0">
                <a:solidFill>
                  <a:schemeClr val="bg1"/>
                </a:solidFill>
                <a:sym typeface="Wingdings"/>
              </a:rPr>
              <a:t></a:t>
            </a:r>
            <a:r>
              <a:rPr lang="en-US" sz="1600" dirty="0">
                <a:solidFill>
                  <a:schemeClr val="bg1"/>
                </a:solidFill>
              </a:rPr>
              <a:t> B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f: B </a:t>
            </a:r>
            <a:r>
              <a:rPr lang="en-US" sz="1600" dirty="0">
                <a:solidFill>
                  <a:schemeClr val="bg1"/>
                </a:solidFill>
                <a:sym typeface="Wingdings"/>
              </a:rPr>
              <a:t></a:t>
            </a:r>
            <a:r>
              <a:rPr lang="en-US" sz="1600" dirty="0">
                <a:solidFill>
                  <a:schemeClr val="bg1"/>
                </a:solidFill>
              </a:rPr>
              <a:t> c. </a:t>
            </a:r>
            <a:r>
              <a:rPr lang="en-US" sz="1600" dirty="0" err="1">
                <a:solidFill>
                  <a:schemeClr val="bg1"/>
                </a:solidFill>
              </a:rPr>
              <a:t>Komposisi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fungsi</a:t>
            </a:r>
            <a:r>
              <a:rPr lang="en-US" sz="1600" dirty="0">
                <a:solidFill>
                  <a:schemeClr val="bg1"/>
                </a:solidFill>
              </a:rPr>
              <a:t> f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g, </a:t>
            </a:r>
            <a:r>
              <a:rPr lang="en-US" sz="1600" dirty="0" err="1">
                <a:solidFill>
                  <a:schemeClr val="bg1"/>
                </a:solidFill>
              </a:rPr>
              <a:t>dinotasikan</a:t>
            </a:r>
            <a:r>
              <a:rPr lang="en-US" sz="1600" dirty="0">
                <a:solidFill>
                  <a:schemeClr val="bg1"/>
                </a:solidFill>
              </a:rPr>
              <a:t> f ◦ g </a:t>
            </a:r>
            <a:r>
              <a:rPr lang="en-US" sz="1600" dirty="0" err="1">
                <a:solidFill>
                  <a:schemeClr val="bg1"/>
                </a:solidFill>
              </a:rPr>
              <a:t>adalah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fungsi</a:t>
            </a:r>
            <a:r>
              <a:rPr lang="en-US" sz="1600" dirty="0">
                <a:solidFill>
                  <a:schemeClr val="bg1"/>
                </a:solidFill>
              </a:rPr>
              <a:t> f ◦ g: A </a:t>
            </a:r>
            <a:r>
              <a:rPr lang="en-US" sz="1600" dirty="0">
                <a:solidFill>
                  <a:schemeClr val="bg1"/>
                </a:solidFill>
                <a:sym typeface="Wingdings"/>
              </a:rPr>
              <a:t></a:t>
            </a:r>
            <a:r>
              <a:rPr lang="en-US" sz="1600" dirty="0">
                <a:solidFill>
                  <a:schemeClr val="bg1"/>
                </a:solidFill>
              </a:rPr>
              <a:t> C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(f ◦ g)(x):= f(g(x)). 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1"/>
                </a:solidFill>
              </a:rPr>
              <a:t>Bila</a:t>
            </a:r>
            <a:r>
              <a:rPr lang="en-US" sz="1600" dirty="0">
                <a:solidFill>
                  <a:schemeClr val="bg1"/>
                </a:solidFill>
              </a:rPr>
              <a:t> f: A </a:t>
            </a:r>
            <a:r>
              <a:rPr lang="en-US" sz="1600" dirty="0">
                <a:solidFill>
                  <a:schemeClr val="bg1"/>
                </a:solidFill>
                <a:sym typeface="Wingdings"/>
              </a:rPr>
              <a:t></a:t>
            </a:r>
            <a:r>
              <a:rPr lang="en-US" sz="1600" dirty="0">
                <a:solidFill>
                  <a:schemeClr val="bg1"/>
                </a:solidFill>
              </a:rPr>
              <a:t> B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g: D </a:t>
            </a:r>
            <a:r>
              <a:rPr lang="en-US" sz="1600" dirty="0">
                <a:solidFill>
                  <a:schemeClr val="bg1"/>
                </a:solidFill>
                <a:sym typeface="Wingdings"/>
              </a:rPr>
              <a:t></a:t>
            </a:r>
            <a:r>
              <a:rPr lang="en-US" sz="1600" dirty="0">
                <a:solidFill>
                  <a:schemeClr val="bg1"/>
                </a:solidFill>
              </a:rPr>
              <a:t> E </a:t>
            </a:r>
            <a:r>
              <a:rPr lang="en-US" sz="1600" dirty="0" err="1">
                <a:solidFill>
                  <a:schemeClr val="bg1"/>
                </a:solidFill>
              </a:rPr>
              <a:t>maka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fungsi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komposisi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f </a:t>
            </a:r>
            <a:r>
              <a:rPr lang="en-US" sz="1600" dirty="0">
                <a:solidFill>
                  <a:schemeClr val="bg1"/>
                </a:solidFill>
              </a:rPr>
              <a:t>◦ g </a:t>
            </a:r>
            <a:r>
              <a:rPr lang="en-US" sz="1600" dirty="0" err="1">
                <a:solidFill>
                  <a:schemeClr val="bg1"/>
                </a:solidFill>
              </a:rPr>
              <a:t>terdefinisi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hanya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bila</a:t>
            </a:r>
            <a:r>
              <a:rPr lang="en-US" sz="1600" dirty="0">
                <a:solidFill>
                  <a:schemeClr val="bg1"/>
                </a:solidFill>
              </a:rPr>
              <a:t> f(A) C  D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id-ID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endParaRPr lang="id-ID" sz="1600" dirty="0"/>
          </a:p>
          <a:p>
            <a:pPr marL="0" lvl="0" indent="0">
              <a:buNone/>
            </a:pPr>
            <a:endParaRPr lang="id-ID" sz="1600" dirty="0">
              <a:solidFill>
                <a:srgbClr val="7030A0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265600"/>
            <a:ext cx="6211167" cy="3248479"/>
          </a:xfrm>
          <a:prstGeom prst="rect">
            <a:avLst/>
          </a:prstGeom>
        </p:spPr>
      </p:pic>
      <p:sp>
        <p:nvSpPr>
          <p:cNvPr id="13" name="Oval 12">
            <a:hlinkClick r:id="rId6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5" name="Rounded Rectangle 14">
            <a:hlinkClick r:id="rId7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6" name="Rounded Rectangle 15">
            <a:hlinkClick r:id="rId8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7" name="Rounded Rectangle 16">
            <a:hlinkClick r:id="rId9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8" name="Rounded Rectangle 17">
            <a:hlinkClick r:id="rId10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19" name="Rounded Rectangle 18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1" action="ppaction://hlinksldjump"/>
              </a:rPr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29964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11533">
            <a:off x="216857" y="640063"/>
            <a:ext cx="2386608" cy="850106"/>
          </a:xfrm>
        </p:spPr>
        <p:txBody>
          <a:bodyPr/>
          <a:lstStyle/>
          <a:p>
            <a:r>
              <a:rPr lang="id-ID" b="1" dirty="0"/>
              <a:t>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332656"/>
            <a:ext cx="7128792" cy="5453037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err="1">
                <a:solidFill>
                  <a:srgbClr val="7030A0"/>
                </a:solidFill>
              </a:rPr>
              <a:t>Definisi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Fungsi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secara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matematis</a:t>
            </a:r>
            <a:r>
              <a:rPr lang="en-US" sz="2000" b="1" dirty="0" smtClean="0">
                <a:solidFill>
                  <a:srgbClr val="7030A0"/>
                </a:solidFill>
              </a:rPr>
              <a:t>.</a:t>
            </a:r>
            <a:endParaRPr lang="id-ID" sz="20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id-ID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600" dirty="0" err="1"/>
              <a:t>Misal</a:t>
            </a:r>
            <a:r>
              <a:rPr lang="en-US" sz="1600" dirty="0"/>
              <a:t> A </a:t>
            </a:r>
            <a:r>
              <a:rPr lang="en-US" sz="1600" dirty="0" err="1"/>
              <a:t>dan</a:t>
            </a:r>
            <a:r>
              <a:rPr lang="en-US" sz="1600" dirty="0"/>
              <a:t> B </a:t>
            </a:r>
            <a:r>
              <a:rPr lang="en-US" sz="1600" dirty="0" err="1"/>
              <a:t>masing-masing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.  R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 smtClean="0"/>
              <a:t>menghubungkan</a:t>
            </a:r>
            <a:r>
              <a:rPr lang="en-US" sz="1600" dirty="0" smtClean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elemen</a:t>
            </a:r>
            <a:r>
              <a:rPr lang="en-US" sz="1600" dirty="0"/>
              <a:t> di A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elemen</a:t>
            </a:r>
            <a:r>
              <a:rPr lang="en-US" sz="1600" dirty="0"/>
              <a:t> di B,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dikatakan</a:t>
            </a:r>
            <a:r>
              <a:rPr lang="en-US" sz="1600" dirty="0"/>
              <a:t> </a:t>
            </a:r>
            <a:r>
              <a:rPr lang="en-US" sz="1600" dirty="0" err="1"/>
              <a:t>terdapat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relasi</a:t>
            </a:r>
            <a:r>
              <a:rPr lang="en-US" sz="1600" dirty="0"/>
              <a:t> R </a:t>
            </a:r>
            <a:r>
              <a:rPr lang="en-US" sz="1600" dirty="0" err="1"/>
              <a:t>antara</a:t>
            </a:r>
            <a:r>
              <a:rPr lang="en-US" sz="1600" dirty="0"/>
              <a:t> A </a:t>
            </a:r>
            <a:r>
              <a:rPr lang="en-US" sz="1600" dirty="0" err="1"/>
              <a:t>dan</a:t>
            </a:r>
            <a:r>
              <a:rPr lang="en-US" sz="1600" dirty="0"/>
              <a:t> B.  </a:t>
            </a:r>
            <a:endParaRPr lang="id-ID" sz="1600" dirty="0"/>
          </a:p>
          <a:p>
            <a:pPr marL="0" indent="0">
              <a:buNone/>
            </a:pPr>
            <a:r>
              <a:rPr lang="en-US" sz="1600" dirty="0" err="1"/>
              <a:t>Selanjutnya</a:t>
            </a:r>
            <a:r>
              <a:rPr lang="en-US" sz="1600" dirty="0"/>
              <a:t>, </a:t>
            </a:r>
            <a:r>
              <a:rPr lang="en-US" sz="1600" dirty="0" err="1"/>
              <a:t>jika</a:t>
            </a:r>
            <a:r>
              <a:rPr lang="en-US" sz="1600" dirty="0"/>
              <a:t> f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relasi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A </a:t>
            </a:r>
            <a:r>
              <a:rPr lang="en-US" sz="1600" dirty="0" err="1"/>
              <a:t>dan</a:t>
            </a:r>
            <a:r>
              <a:rPr lang="en-US" sz="1600" dirty="0"/>
              <a:t> B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sifat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f </a:t>
            </a:r>
            <a:r>
              <a:rPr lang="en-US" sz="1600" dirty="0" err="1"/>
              <a:t>mengkaitkan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elemen</a:t>
            </a:r>
            <a:r>
              <a:rPr lang="en-US" sz="1600" dirty="0"/>
              <a:t> di A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elemen</a:t>
            </a:r>
            <a:r>
              <a:rPr lang="en-US" sz="1600" dirty="0"/>
              <a:t> di B, </a:t>
            </a:r>
            <a:r>
              <a:rPr lang="en-US" sz="1600" dirty="0" err="1"/>
              <a:t>maka</a:t>
            </a:r>
            <a:r>
              <a:rPr lang="en-US" sz="1600" dirty="0"/>
              <a:t> f </a:t>
            </a:r>
            <a:r>
              <a:rPr lang="en-US" sz="1600" dirty="0" err="1"/>
              <a:t>disebut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A </a:t>
            </a:r>
            <a:r>
              <a:rPr lang="en-US" sz="1600" dirty="0" err="1"/>
              <a:t>ke</a:t>
            </a:r>
            <a:r>
              <a:rPr lang="en-US" sz="1600" dirty="0"/>
              <a:t> B,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ditulis</a:t>
            </a:r>
            <a:r>
              <a:rPr lang="en-US" sz="1600" dirty="0"/>
              <a:t>  f : A </a:t>
            </a:r>
            <a:r>
              <a:rPr lang="en-US" sz="1600" dirty="0">
                <a:sym typeface="Wingdings"/>
              </a:rPr>
              <a:t></a:t>
            </a:r>
            <a:r>
              <a:rPr lang="en-US" sz="1600" dirty="0"/>
              <a:t> </a:t>
            </a:r>
            <a:r>
              <a:rPr lang="en-US" sz="1600" dirty="0" smtClean="0"/>
              <a:t>B</a:t>
            </a:r>
            <a:endParaRPr lang="id-ID" sz="1600" dirty="0" smtClean="0"/>
          </a:p>
          <a:p>
            <a:pPr marL="0" indent="0">
              <a:buNone/>
            </a:pPr>
            <a:endParaRPr lang="id-ID" sz="1600" dirty="0"/>
          </a:p>
          <a:p>
            <a:pPr marL="0" indent="0" algn="just">
              <a:buNone/>
            </a:pPr>
            <a:endParaRPr lang="id-ID" sz="16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878436"/>
            <a:ext cx="4963218" cy="2829320"/>
          </a:xfrm>
          <a:prstGeom prst="rect">
            <a:avLst/>
          </a:prstGeom>
        </p:spPr>
      </p:pic>
      <p:sp>
        <p:nvSpPr>
          <p:cNvPr id="13" name="Oval 12">
            <a:hlinkClick r:id="rId6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5" name="Rounded Rectangle 14">
            <a:hlinkClick r:id="rId7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6" name="Rounded Rectangle 15">
            <a:hlinkClick r:id="rId8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7" name="Rounded Rectangle 16">
            <a:hlinkClick r:id="rId9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8" name="Rounded Rectangle 17">
            <a:hlinkClick r:id="rId10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19" name="Rounded Rectangle 18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1" action="ppaction://hlinksldjump"/>
              </a:rPr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2745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104906">
            <a:off x="341393" y="625943"/>
            <a:ext cx="2242592" cy="922114"/>
          </a:xfrm>
        </p:spPr>
        <p:txBody>
          <a:bodyPr/>
          <a:lstStyle/>
          <a:p>
            <a:r>
              <a:rPr lang="id-ID" b="1" dirty="0"/>
              <a:t>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88640"/>
            <a:ext cx="7056784" cy="5577483"/>
          </a:xfrm>
        </p:spPr>
        <p:txBody>
          <a:bodyPr/>
          <a:lstStyle/>
          <a:p>
            <a:pPr marL="0" indent="0">
              <a:buNone/>
            </a:pPr>
            <a:r>
              <a:rPr lang="en-US" sz="1600" u="sng" dirty="0" err="1">
                <a:solidFill>
                  <a:schemeClr val="bg1"/>
                </a:solidFill>
              </a:rPr>
              <a:t>Contoh</a:t>
            </a:r>
            <a:r>
              <a:rPr lang="en-US" sz="1600" u="sng" dirty="0">
                <a:solidFill>
                  <a:schemeClr val="bg1"/>
                </a:solidFill>
              </a:rPr>
              <a:t> 2</a:t>
            </a:r>
            <a:r>
              <a:rPr lang="en-US" sz="1600" dirty="0">
                <a:solidFill>
                  <a:schemeClr val="bg1"/>
                </a:solidFill>
              </a:rPr>
              <a:t> :   </a:t>
            </a:r>
            <a:r>
              <a:rPr lang="en-US" sz="1600" dirty="0" err="1">
                <a:solidFill>
                  <a:schemeClr val="bg1"/>
                </a:solidFill>
              </a:rPr>
              <a:t>Relasi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tetapi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bukan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fungsi</a:t>
            </a:r>
            <a:endParaRPr lang="id-ID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u="sng" dirty="0" err="1">
                <a:solidFill>
                  <a:schemeClr val="bg1"/>
                </a:solidFill>
              </a:rPr>
              <a:t>Contoh</a:t>
            </a:r>
            <a:r>
              <a:rPr lang="en-US" sz="1600" u="sng" dirty="0">
                <a:solidFill>
                  <a:schemeClr val="bg1"/>
                </a:solidFill>
              </a:rPr>
              <a:t> 3</a:t>
            </a:r>
            <a:r>
              <a:rPr lang="en-US" sz="1600" dirty="0">
                <a:solidFill>
                  <a:schemeClr val="bg1"/>
                </a:solidFill>
              </a:rPr>
              <a:t> :   </a:t>
            </a:r>
            <a:r>
              <a:rPr lang="en-US" sz="1600" dirty="0" err="1">
                <a:solidFill>
                  <a:schemeClr val="bg1"/>
                </a:solidFill>
              </a:rPr>
              <a:t>Relasi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tetapi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bukan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fungsi</a:t>
            </a: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620688"/>
            <a:ext cx="2736304" cy="199960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0843" y="3478097"/>
            <a:ext cx="2413245" cy="2135108"/>
          </a:xfrm>
          <a:prstGeom prst="rect">
            <a:avLst/>
          </a:prstGeom>
        </p:spPr>
      </p:pic>
      <p:sp>
        <p:nvSpPr>
          <p:cNvPr id="14" name="Oval 13">
            <a:hlinkClick r:id="rId7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6" name="Rounded Rectangle 15">
            <a:hlinkClick r:id="rId8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7" name="Rounded Rectangle 16">
            <a:hlinkClick r:id="rId9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8" name="Rounded Rectangle 17">
            <a:hlinkClick r:id="rId10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9" name="Rounded Rectangle 18">
            <a:hlinkClick r:id="rId11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20" name="Rounded Rectangle 19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2" action="ppaction://hlinksldjump"/>
              </a:rPr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65342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90121">
            <a:off x="206163" y="629971"/>
            <a:ext cx="2386608" cy="850106"/>
          </a:xfrm>
        </p:spPr>
        <p:txBody>
          <a:bodyPr/>
          <a:lstStyle/>
          <a:p>
            <a:r>
              <a:rPr lang="id-ID" b="1" dirty="0"/>
              <a:t>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120" y="188640"/>
            <a:ext cx="7263368" cy="557748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000" b="1" dirty="0" err="1">
                <a:solidFill>
                  <a:srgbClr val="7030A0"/>
                </a:solidFill>
              </a:rPr>
              <a:t>Aplikasi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Dalam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Kehidupan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Sehari</a:t>
            </a:r>
            <a:r>
              <a:rPr lang="en-US" sz="2000" b="1" dirty="0">
                <a:solidFill>
                  <a:srgbClr val="7030A0"/>
                </a:solidFill>
              </a:rPr>
              <a:t>- </a:t>
            </a:r>
            <a:r>
              <a:rPr lang="en-US" sz="2000" b="1" dirty="0" err="1" smtClean="0">
                <a:solidFill>
                  <a:srgbClr val="7030A0"/>
                </a:solidFill>
              </a:rPr>
              <a:t>hari</a:t>
            </a:r>
            <a:endParaRPr lang="id-ID" dirty="0"/>
          </a:p>
          <a:p>
            <a:pPr marL="0" lvl="0" indent="0" algn="ctr">
              <a:buNone/>
            </a:pPr>
            <a:endParaRPr lang="id-ID" sz="2000" dirty="0" smtClean="0">
              <a:solidFill>
                <a:srgbClr val="7030A0"/>
              </a:solidFill>
            </a:endParaRPr>
          </a:p>
          <a:p>
            <a:pPr marL="0" lvl="0" indent="0" algn="just">
              <a:buNone/>
            </a:pPr>
            <a:r>
              <a:rPr lang="en-US" sz="1600" dirty="0" err="1">
                <a:solidFill>
                  <a:schemeClr val="bg1"/>
                </a:solidFill>
              </a:rPr>
              <a:t>Dalam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matematika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relasi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berfungsi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untuk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menyatakan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suatu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hubungan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tertentu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antara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dua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Misalnya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hubungan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antara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siswa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kegemarannya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hubungan</a:t>
            </a:r>
            <a:r>
              <a:rPr lang="en-US" sz="1600" dirty="0">
                <a:solidFill>
                  <a:schemeClr val="bg1"/>
                </a:solidFill>
              </a:rPr>
              <a:t> orang </a:t>
            </a:r>
            <a:r>
              <a:rPr lang="en-US" sz="1600" dirty="0" err="1">
                <a:solidFill>
                  <a:schemeClr val="bg1"/>
                </a:solidFill>
              </a:rPr>
              <a:t>tua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penghasilannya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hubungan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anak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mainan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kesukaannya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sebagainya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Seperti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:</a:t>
            </a:r>
            <a:endParaRPr lang="id-ID" sz="1600" dirty="0" smtClean="0">
              <a:solidFill>
                <a:schemeClr val="bg1"/>
              </a:solidFill>
            </a:endParaRPr>
          </a:p>
          <a:p>
            <a:pPr marL="0" lvl="0" indent="0" algn="just">
              <a:buNone/>
            </a:pPr>
            <a:r>
              <a:rPr lang="id-ID" sz="1600" dirty="0" smtClean="0">
                <a:solidFill>
                  <a:schemeClr val="bg1"/>
                </a:solidFill>
              </a:rPr>
              <a:t>	</a:t>
            </a:r>
            <a:r>
              <a:rPr lang="en-US" sz="1600" dirty="0" err="1" smtClean="0">
                <a:solidFill>
                  <a:schemeClr val="bg1"/>
                </a:solidFill>
              </a:rPr>
              <a:t>Pada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suatu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hari</a:t>
            </a:r>
            <a:r>
              <a:rPr lang="en-US" sz="1600" dirty="0">
                <a:solidFill>
                  <a:schemeClr val="bg1"/>
                </a:solidFill>
              </a:rPr>
              <a:t> di </a:t>
            </a:r>
            <a:r>
              <a:rPr lang="en-US" sz="1600" dirty="0" err="1">
                <a:solidFill>
                  <a:schemeClr val="bg1"/>
                </a:solidFill>
              </a:rPr>
              <a:t>kelas</a:t>
            </a:r>
            <a:r>
              <a:rPr lang="en-US" sz="1600" dirty="0">
                <a:solidFill>
                  <a:schemeClr val="bg1"/>
                </a:solidFill>
              </a:rPr>
              <a:t> VIII-A SMP “</a:t>
            </a:r>
            <a:r>
              <a:rPr lang="en-US" sz="1600" dirty="0" err="1">
                <a:solidFill>
                  <a:schemeClr val="bg1"/>
                </a:solidFill>
              </a:rPr>
              <a:t>Asih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Bangsa</a:t>
            </a:r>
            <a:r>
              <a:rPr lang="en-US" sz="1600" dirty="0">
                <a:solidFill>
                  <a:schemeClr val="bg1"/>
                </a:solidFill>
              </a:rPr>
              <a:t>”, </a:t>
            </a:r>
            <a:r>
              <a:rPr lang="en-US" sz="1600" dirty="0" err="1">
                <a:solidFill>
                  <a:schemeClr val="bg1"/>
                </a:solidFill>
              </a:rPr>
              <a:t>Aam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Ilham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Trisno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Lisda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Siti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sedang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membicarakan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pelajaran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mereka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sukai</a:t>
            </a:r>
            <a:r>
              <a:rPr lang="en-US" sz="1600" dirty="0">
                <a:solidFill>
                  <a:schemeClr val="bg1"/>
                </a:solidFill>
              </a:rPr>
              <a:t> di </a:t>
            </a:r>
            <a:r>
              <a:rPr lang="en-US" sz="1600" dirty="0" err="1">
                <a:solidFill>
                  <a:schemeClr val="bg1"/>
                </a:solidFill>
              </a:rPr>
              <a:t>sekolah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Matematika</a:t>
            </a:r>
            <a:r>
              <a:rPr lang="en-US" sz="1600" dirty="0">
                <a:solidFill>
                  <a:schemeClr val="bg1"/>
                </a:solidFill>
              </a:rPr>
              <a:t>, IPA, </a:t>
            </a:r>
            <a:r>
              <a:rPr lang="en-US" sz="1600" dirty="0" err="1">
                <a:solidFill>
                  <a:schemeClr val="bg1"/>
                </a:solidFill>
              </a:rPr>
              <a:t>kesenian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olahraga</a:t>
            </a:r>
            <a:r>
              <a:rPr lang="en-US" sz="1600" dirty="0">
                <a:solidFill>
                  <a:schemeClr val="bg1"/>
                </a:solidFill>
              </a:rPr>
              <a:t>, IPS,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PPKn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adalah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beberapa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pelajaran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mereka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sukai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itu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Aam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mengemari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pelajaran</a:t>
            </a:r>
            <a:r>
              <a:rPr lang="en-US" sz="1600" dirty="0">
                <a:solidFill>
                  <a:schemeClr val="bg1"/>
                </a:solidFill>
              </a:rPr>
              <a:t> IPA, </a:t>
            </a:r>
            <a:r>
              <a:rPr lang="en-US" sz="1600" dirty="0" err="1">
                <a:solidFill>
                  <a:schemeClr val="bg1"/>
                </a:solidFill>
              </a:rPr>
              <a:t>kesenian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olahraga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Ilham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menggemari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pelajaran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matematika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olahraga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Trisno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menggemari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pelajaran</a:t>
            </a:r>
            <a:r>
              <a:rPr lang="en-US" sz="1600" dirty="0">
                <a:solidFill>
                  <a:schemeClr val="bg1"/>
                </a:solidFill>
              </a:rPr>
              <a:t> mate </a:t>
            </a:r>
            <a:r>
              <a:rPr lang="en-US" sz="1600" dirty="0" err="1">
                <a:solidFill>
                  <a:schemeClr val="bg1"/>
                </a:solidFill>
              </a:rPr>
              <a:t>matika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IPA, </a:t>
            </a:r>
            <a:r>
              <a:rPr lang="en-US" sz="1600" dirty="0" err="1">
                <a:solidFill>
                  <a:schemeClr val="bg1"/>
                </a:solidFill>
              </a:rPr>
              <a:t>Lisda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gemar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pelajaran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PPKn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kesenian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sedangkan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Siti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gemar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pelajaran</a:t>
            </a:r>
            <a:r>
              <a:rPr lang="en-US" sz="1600" dirty="0">
                <a:solidFill>
                  <a:schemeClr val="bg1"/>
                </a:solidFill>
              </a:rPr>
              <a:t> IPS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olahraga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Jika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kita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perhatikan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Aam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Ilham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Trino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Lisda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Siti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merupakan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siswa</a:t>
            </a:r>
            <a:r>
              <a:rPr lang="en-US" sz="1600" dirty="0">
                <a:solidFill>
                  <a:schemeClr val="bg1"/>
                </a:solidFill>
              </a:rPr>
              <a:t> SMP. </a:t>
            </a:r>
            <a:r>
              <a:rPr lang="en-US" sz="1600" dirty="0" err="1">
                <a:solidFill>
                  <a:schemeClr val="bg1"/>
                </a:solidFill>
              </a:rPr>
              <a:t>Sedangkan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Matematika</a:t>
            </a:r>
            <a:r>
              <a:rPr lang="en-US" sz="1600" dirty="0">
                <a:solidFill>
                  <a:schemeClr val="bg1"/>
                </a:solidFill>
              </a:rPr>
              <a:t>, IPA, </a:t>
            </a:r>
            <a:r>
              <a:rPr lang="en-US" sz="1600" dirty="0" err="1">
                <a:solidFill>
                  <a:schemeClr val="bg1"/>
                </a:solidFill>
              </a:rPr>
              <a:t>kesenian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olahraga</a:t>
            </a:r>
            <a:r>
              <a:rPr lang="en-US" sz="1600" dirty="0">
                <a:solidFill>
                  <a:schemeClr val="bg1"/>
                </a:solidFill>
              </a:rPr>
              <a:t>, IPS,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PPKn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merupakan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pelajaran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siswa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mempunyai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hubungan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pelajaran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melalui</a:t>
            </a:r>
            <a:r>
              <a:rPr lang="en-US" sz="1600" dirty="0">
                <a:solidFill>
                  <a:schemeClr val="bg1"/>
                </a:solidFill>
              </a:rPr>
              <a:t> “</a:t>
            </a:r>
            <a:r>
              <a:rPr lang="en-US" sz="1600" dirty="0" err="1">
                <a:solidFill>
                  <a:schemeClr val="bg1"/>
                </a:solidFill>
              </a:rPr>
              <a:t>kegemaran</a:t>
            </a:r>
            <a:r>
              <a:rPr lang="en-US" sz="1600" dirty="0">
                <a:solidFill>
                  <a:schemeClr val="bg1"/>
                </a:solidFill>
              </a:rPr>
              <a:t>”.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demikian</a:t>
            </a:r>
            <a:r>
              <a:rPr lang="en-US" sz="1600" dirty="0">
                <a:solidFill>
                  <a:schemeClr val="bg1"/>
                </a:solidFill>
              </a:rPr>
              <a:t>, kata “</a:t>
            </a:r>
            <a:r>
              <a:rPr lang="en-US" sz="1600" dirty="0" err="1">
                <a:solidFill>
                  <a:schemeClr val="bg1"/>
                </a:solidFill>
              </a:rPr>
              <a:t>gemar</a:t>
            </a:r>
            <a:r>
              <a:rPr lang="en-US" sz="1600" dirty="0">
                <a:solidFill>
                  <a:schemeClr val="bg1"/>
                </a:solidFill>
              </a:rPr>
              <a:t>” </a:t>
            </a:r>
            <a:r>
              <a:rPr lang="en-US" sz="1600" dirty="0" err="1">
                <a:solidFill>
                  <a:schemeClr val="bg1"/>
                </a:solidFill>
              </a:rPr>
              <a:t>merupakan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relasi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menghubungkan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antara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siswa</a:t>
            </a:r>
            <a:r>
              <a:rPr lang="id-ID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kelas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VIII-A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pelajaran</a:t>
            </a:r>
            <a:r>
              <a:rPr lang="en-US" sz="1600" dirty="0">
                <a:solidFill>
                  <a:schemeClr val="bg1"/>
                </a:solidFill>
              </a:rPr>
              <a:t> di </a:t>
            </a:r>
            <a:r>
              <a:rPr lang="en-US" sz="1600" dirty="0" err="1">
                <a:solidFill>
                  <a:schemeClr val="bg1"/>
                </a:solidFill>
              </a:rPr>
              <a:t>sekolah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id-ID" sz="1600" dirty="0">
              <a:solidFill>
                <a:schemeClr val="bg1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2" name="Oval 11">
            <a:hlinkClick r:id="rId5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4" name="Rounded Rectangle 13">
            <a:hlinkClick r:id="rId6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5" name="Rounded Rectangle 14">
            <a:hlinkClick r:id="rId7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6" name="Rounded Rectangle 15">
            <a:hlinkClick r:id="rId8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7" name="Rounded Rectangle 16">
            <a:hlinkClick r:id="rId9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18" name="Rounded Rectangle 17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0" action="ppaction://hlinksldjump"/>
              </a:rPr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1652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141151">
            <a:off x="312709" y="739239"/>
            <a:ext cx="2232248" cy="778098"/>
          </a:xfrm>
        </p:spPr>
        <p:txBody>
          <a:bodyPr/>
          <a:lstStyle/>
          <a:p>
            <a:r>
              <a:rPr lang="id-ID" b="1" dirty="0"/>
              <a:t>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260649"/>
            <a:ext cx="7128792" cy="562057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err="1" smtClean="0">
                <a:solidFill>
                  <a:srgbClr val="7030A0"/>
                </a:solidFill>
              </a:rPr>
              <a:t>Kesimpulan</a:t>
            </a:r>
            <a:endParaRPr lang="id-ID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id-ID" sz="2000" b="1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1. </a:t>
            </a:r>
            <a:r>
              <a:rPr lang="en-US" sz="1800" dirty="0" err="1" smtClean="0">
                <a:solidFill>
                  <a:schemeClr val="bg1"/>
                </a:solidFill>
              </a:rPr>
              <a:t>Relasi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dari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himpunan</a:t>
            </a:r>
            <a:r>
              <a:rPr lang="en-US" sz="1800" dirty="0">
                <a:solidFill>
                  <a:schemeClr val="bg1"/>
                </a:solidFill>
              </a:rPr>
              <a:t> A </a:t>
            </a:r>
            <a:r>
              <a:rPr lang="en-US" sz="1800" dirty="0" err="1">
                <a:solidFill>
                  <a:schemeClr val="bg1"/>
                </a:solidFill>
              </a:rPr>
              <a:t>ke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himpunan</a:t>
            </a:r>
            <a:r>
              <a:rPr lang="en-US" sz="1800" dirty="0">
                <a:solidFill>
                  <a:schemeClr val="bg1"/>
                </a:solidFill>
              </a:rPr>
              <a:t> B </a:t>
            </a:r>
            <a:r>
              <a:rPr lang="en-US" sz="1800" dirty="0" err="1">
                <a:solidFill>
                  <a:schemeClr val="bg1"/>
                </a:solidFill>
              </a:rPr>
              <a:t>adalah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aturan</a:t>
            </a:r>
            <a:r>
              <a:rPr lang="en-US" sz="1800" dirty="0">
                <a:solidFill>
                  <a:schemeClr val="bg1"/>
                </a:solidFill>
              </a:rPr>
              <a:t> yang </a:t>
            </a:r>
            <a:r>
              <a:rPr lang="en-US" sz="1800" dirty="0" err="1">
                <a:solidFill>
                  <a:schemeClr val="bg1"/>
                </a:solidFill>
              </a:rPr>
              <a:t>menghubungkan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anggota-anggota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himpunan</a:t>
            </a:r>
            <a:r>
              <a:rPr lang="en-US" sz="1800" dirty="0">
                <a:solidFill>
                  <a:schemeClr val="bg1"/>
                </a:solidFill>
              </a:rPr>
              <a:t> A </a:t>
            </a:r>
            <a:r>
              <a:rPr lang="en-US" sz="1800" dirty="0" err="1">
                <a:solidFill>
                  <a:schemeClr val="bg1"/>
                </a:solidFill>
              </a:rPr>
              <a:t>dengan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anggota-anggota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himpunan</a:t>
            </a:r>
            <a:r>
              <a:rPr lang="en-US" sz="1800" dirty="0">
                <a:solidFill>
                  <a:schemeClr val="bg1"/>
                </a:solidFill>
              </a:rPr>
              <a:t> B</a:t>
            </a:r>
            <a:endParaRPr lang="id-ID" sz="1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2. </a:t>
            </a:r>
            <a:r>
              <a:rPr lang="en-US" sz="1800" dirty="0" err="1" smtClean="0">
                <a:solidFill>
                  <a:schemeClr val="bg1"/>
                </a:solidFill>
              </a:rPr>
              <a:t>Relasi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antara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dua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himpunan</a:t>
            </a:r>
            <a:r>
              <a:rPr lang="en-US" sz="1800" dirty="0">
                <a:solidFill>
                  <a:schemeClr val="bg1"/>
                </a:solidFill>
              </a:rPr>
              <a:t> X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Y, </a:t>
            </a:r>
            <a:r>
              <a:rPr lang="en-US" sz="1800" dirty="0" err="1">
                <a:solidFill>
                  <a:schemeClr val="bg1"/>
                </a:solidFill>
              </a:rPr>
              <a:t>dapat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dinyatakan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sebagai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himpunan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pasangan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berurutan</a:t>
            </a:r>
            <a:r>
              <a:rPr lang="en-US" sz="1800" dirty="0">
                <a:solidFill>
                  <a:schemeClr val="bg1"/>
                </a:solidFill>
              </a:rPr>
              <a:t> (x, y) </a:t>
            </a:r>
            <a:r>
              <a:rPr lang="en-US" sz="1800" dirty="0" err="1">
                <a:solidFill>
                  <a:schemeClr val="bg1"/>
                </a:solidFill>
              </a:rPr>
              <a:t>dengan</a:t>
            </a:r>
            <a:r>
              <a:rPr lang="en-US" sz="1800" dirty="0">
                <a:solidFill>
                  <a:schemeClr val="bg1"/>
                </a:solidFill>
              </a:rPr>
              <a:t> x </a:t>
            </a:r>
            <a:r>
              <a:rPr lang="en-US" sz="1800" dirty="0" err="1">
                <a:solidFill>
                  <a:schemeClr val="bg1"/>
                </a:solidFill>
              </a:rPr>
              <a:t>anggota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himpunan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pertama</a:t>
            </a:r>
            <a:r>
              <a:rPr lang="en-US" sz="1800" dirty="0">
                <a:solidFill>
                  <a:schemeClr val="bg1"/>
                </a:solidFill>
              </a:rPr>
              <a:t> (X)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y </a:t>
            </a:r>
            <a:r>
              <a:rPr lang="en-US" sz="1800" dirty="0" err="1">
                <a:solidFill>
                  <a:schemeClr val="bg1"/>
                </a:solidFill>
              </a:rPr>
              <a:t>anggota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himpunan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kedua</a:t>
            </a:r>
            <a:r>
              <a:rPr lang="en-US" sz="1800" dirty="0">
                <a:solidFill>
                  <a:schemeClr val="bg1"/>
                </a:solidFill>
              </a:rPr>
              <a:t> (Y).</a:t>
            </a:r>
            <a:endParaRPr lang="id-ID" sz="1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3. </a:t>
            </a:r>
            <a:r>
              <a:rPr lang="en-US" sz="1800" dirty="0" err="1" smtClean="0">
                <a:solidFill>
                  <a:schemeClr val="bg1"/>
                </a:solidFill>
              </a:rPr>
              <a:t>Fungsi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dari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himpunan</a:t>
            </a:r>
            <a:r>
              <a:rPr lang="en-US" sz="1800" dirty="0">
                <a:solidFill>
                  <a:schemeClr val="bg1"/>
                </a:solidFill>
              </a:rPr>
              <a:t> A </a:t>
            </a:r>
            <a:r>
              <a:rPr lang="en-US" sz="1800" dirty="0" err="1">
                <a:solidFill>
                  <a:schemeClr val="bg1"/>
                </a:solidFill>
              </a:rPr>
              <a:t>ke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himpunan</a:t>
            </a:r>
            <a:r>
              <a:rPr lang="en-US" sz="1800" dirty="0">
                <a:solidFill>
                  <a:schemeClr val="bg1"/>
                </a:solidFill>
              </a:rPr>
              <a:t> B </a:t>
            </a:r>
            <a:r>
              <a:rPr lang="en-US" sz="1800" dirty="0" err="1">
                <a:solidFill>
                  <a:schemeClr val="bg1"/>
                </a:solidFill>
              </a:rPr>
              <a:t>adalah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relasi</a:t>
            </a:r>
            <a:r>
              <a:rPr lang="en-US" sz="1800" dirty="0">
                <a:solidFill>
                  <a:schemeClr val="bg1"/>
                </a:solidFill>
              </a:rPr>
              <a:t> yang </a:t>
            </a:r>
            <a:r>
              <a:rPr lang="en-US" sz="1800" dirty="0" err="1">
                <a:solidFill>
                  <a:schemeClr val="bg1"/>
                </a:solidFill>
              </a:rPr>
              <a:t>menghubungkan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setiap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anggota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himpunan</a:t>
            </a:r>
            <a:r>
              <a:rPr lang="en-US" sz="1800" dirty="0">
                <a:solidFill>
                  <a:schemeClr val="bg1"/>
                </a:solidFill>
              </a:rPr>
              <a:t> A </a:t>
            </a:r>
            <a:r>
              <a:rPr lang="en-US" sz="1800" dirty="0" err="1">
                <a:solidFill>
                  <a:schemeClr val="bg1"/>
                </a:solidFill>
              </a:rPr>
              <a:t>dengan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tepat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satu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anggota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himpunan</a:t>
            </a:r>
            <a:r>
              <a:rPr lang="en-US" sz="1800" dirty="0">
                <a:solidFill>
                  <a:schemeClr val="bg1"/>
                </a:solidFill>
              </a:rPr>
              <a:t> B.</a:t>
            </a:r>
            <a:endParaRPr lang="id-ID" sz="1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id-ID" sz="1800" dirty="0">
                <a:solidFill>
                  <a:schemeClr val="bg1"/>
                </a:solidFill>
              </a:rPr>
              <a:t>4</a:t>
            </a:r>
            <a:r>
              <a:rPr lang="id-ID" sz="1800" dirty="0" smtClean="0">
                <a:solidFill>
                  <a:schemeClr val="bg1"/>
                </a:solidFill>
              </a:rPr>
              <a:t>. </a:t>
            </a:r>
            <a:r>
              <a:rPr lang="en-US" sz="1800" dirty="0" err="1" smtClean="0">
                <a:solidFill>
                  <a:schemeClr val="bg1"/>
                </a:solidFill>
              </a:rPr>
              <a:t>Jika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f </a:t>
            </a:r>
            <a:r>
              <a:rPr lang="en-US" sz="1800" dirty="0" err="1">
                <a:solidFill>
                  <a:schemeClr val="bg1"/>
                </a:solidFill>
              </a:rPr>
              <a:t>adalah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fungsi</a:t>
            </a:r>
            <a:r>
              <a:rPr lang="en-US" sz="1800" dirty="0">
                <a:solidFill>
                  <a:schemeClr val="bg1"/>
                </a:solidFill>
              </a:rPr>
              <a:t> A </a:t>
            </a:r>
            <a:r>
              <a:rPr lang="en-US" sz="1800" dirty="0" err="1">
                <a:solidFill>
                  <a:schemeClr val="bg1"/>
                </a:solidFill>
              </a:rPr>
              <a:t>ke</a:t>
            </a:r>
            <a:r>
              <a:rPr lang="en-US" sz="1800" dirty="0">
                <a:solidFill>
                  <a:schemeClr val="bg1"/>
                </a:solidFill>
              </a:rPr>
              <a:t> B, </a:t>
            </a:r>
            <a:r>
              <a:rPr lang="en-US" sz="1800" dirty="0" err="1">
                <a:solidFill>
                  <a:schemeClr val="bg1"/>
                </a:solidFill>
              </a:rPr>
              <a:t>maka</a:t>
            </a:r>
            <a:r>
              <a:rPr lang="en-US" sz="1800" dirty="0">
                <a:solidFill>
                  <a:schemeClr val="bg1"/>
                </a:solidFill>
              </a:rPr>
              <a:t> A </a:t>
            </a:r>
            <a:r>
              <a:rPr lang="en-US" sz="1800" dirty="0" err="1">
                <a:solidFill>
                  <a:schemeClr val="bg1"/>
                </a:solidFill>
              </a:rPr>
              <a:t>disebut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</a:rPr>
              <a:t>daerah</a:t>
            </a:r>
            <a:r>
              <a:rPr lang="en-US" sz="1800" b="1" i="1" dirty="0">
                <a:solidFill>
                  <a:schemeClr val="bg1"/>
                </a:solidFill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</a:rPr>
              <a:t>asal</a:t>
            </a:r>
            <a:r>
              <a:rPr lang="en-US" sz="1800" b="1" i="1" dirty="0">
                <a:solidFill>
                  <a:schemeClr val="bg1"/>
                </a:solidFill>
              </a:rPr>
              <a:t> (domain</a:t>
            </a:r>
            <a:r>
              <a:rPr lang="en-US" sz="1800" i="1" dirty="0">
                <a:solidFill>
                  <a:schemeClr val="bg1"/>
                </a:solidFill>
              </a:rPr>
              <a:t>)</a:t>
            </a:r>
            <a:r>
              <a:rPr lang="en-US" sz="1800" dirty="0">
                <a:solidFill>
                  <a:schemeClr val="bg1"/>
                </a:solidFill>
              </a:rPr>
              <a:t>, B </a:t>
            </a:r>
            <a:r>
              <a:rPr lang="en-US" sz="1800" dirty="0" err="1">
                <a:solidFill>
                  <a:schemeClr val="bg1"/>
                </a:solidFill>
              </a:rPr>
              <a:t>disebut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</a:rPr>
              <a:t>daerah</a:t>
            </a:r>
            <a:r>
              <a:rPr lang="en-US" sz="1800" b="1" i="1" dirty="0">
                <a:solidFill>
                  <a:schemeClr val="bg1"/>
                </a:solidFill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</a:rPr>
              <a:t>kawan</a:t>
            </a:r>
            <a:r>
              <a:rPr lang="en-US" sz="1800" b="1" i="1" dirty="0">
                <a:solidFill>
                  <a:schemeClr val="bg1"/>
                </a:solidFill>
              </a:rPr>
              <a:t> (</a:t>
            </a:r>
            <a:r>
              <a:rPr lang="en-US" sz="1800" b="1" i="1" dirty="0" err="1">
                <a:solidFill>
                  <a:schemeClr val="bg1"/>
                </a:solidFill>
              </a:rPr>
              <a:t>kodomain</a:t>
            </a:r>
            <a:r>
              <a:rPr lang="en-US" sz="1800" b="1" i="1" dirty="0">
                <a:solidFill>
                  <a:schemeClr val="bg1"/>
                </a:solidFill>
              </a:rPr>
              <a:t>)</a:t>
            </a:r>
            <a:r>
              <a:rPr lang="en-US" sz="1800" i="1" dirty="0">
                <a:solidFill>
                  <a:schemeClr val="bg1"/>
                </a:solidFill>
              </a:rPr>
              <a:t>. </a:t>
            </a:r>
            <a:r>
              <a:rPr lang="en-US" sz="1800" dirty="0" err="1">
                <a:solidFill>
                  <a:schemeClr val="bg1"/>
                </a:solidFill>
              </a:rPr>
              <a:t>Himpunan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anggota</a:t>
            </a:r>
            <a:r>
              <a:rPr lang="en-US" sz="1800" dirty="0">
                <a:solidFill>
                  <a:schemeClr val="bg1"/>
                </a:solidFill>
              </a:rPr>
              <a:t> B yang </a:t>
            </a:r>
            <a:r>
              <a:rPr lang="en-US" sz="1800" dirty="0" err="1">
                <a:solidFill>
                  <a:schemeClr val="bg1"/>
                </a:solidFill>
              </a:rPr>
              <a:t>mempunyai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prapeta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disebut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</a:rPr>
              <a:t>daerah</a:t>
            </a:r>
            <a:r>
              <a:rPr lang="en-US" sz="1800" b="1" i="1" dirty="0">
                <a:solidFill>
                  <a:schemeClr val="bg1"/>
                </a:solidFill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</a:rPr>
              <a:t>hasil</a:t>
            </a:r>
            <a:r>
              <a:rPr lang="en-US" sz="1800" b="1" i="1" dirty="0">
                <a:solidFill>
                  <a:schemeClr val="bg1"/>
                </a:solidFill>
              </a:rPr>
              <a:t> (range).</a:t>
            </a:r>
            <a:endParaRPr lang="id-ID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id-ID" sz="1600" dirty="0">
              <a:solidFill>
                <a:srgbClr val="7030A0"/>
              </a:solidFill>
            </a:endParaRPr>
          </a:p>
          <a:p>
            <a:endParaRPr lang="id-ID" dirty="0"/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2" name="Oval 11">
            <a:hlinkClick r:id="rId5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4" name="Rounded Rectangle 13">
            <a:hlinkClick r:id="rId6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5" name="Rounded Rectangle 14">
            <a:hlinkClick r:id="rId7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6" name="Rounded Rectangle 15">
            <a:hlinkClick r:id="rId8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7" name="Rounded Rectangle 16">
            <a:hlinkClick r:id="rId9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18" name="Rounded Rectangle 17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0" action="ppaction://hlinksldjump"/>
              </a:rPr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9144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pic>
        <p:nvPicPr>
          <p:cNvPr id="12" name="Content Placeholder 11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7813" y="994139"/>
            <a:ext cx="2896235" cy="429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1730"/>
            <a:ext cx="2924175" cy="30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val 13">
            <a:hlinkClick r:id="rId7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6" name="Rounded Rectangle 15">
            <a:hlinkClick r:id="rId8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8" name="Rounded Rectangle 17">
            <a:hlinkClick r:id="rId9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9" name="Rounded Rectangle 18">
            <a:hlinkClick r:id="rId10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20" name="Rounded Rectangle 19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1" action="ppaction://hlinksldjump"/>
              </a:rPr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506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ontent Placeholder 28"/>
          <p:cNvGraphicFramePr>
            <a:graphicFrameLocks noGrp="1"/>
          </p:cNvGraphicFramePr>
          <p:nvPr>
            <p:ph idx="1"/>
          </p:nvPr>
        </p:nvGraphicFramePr>
        <p:xfrm>
          <a:off x="1857356" y="285728"/>
          <a:ext cx="7143800" cy="541561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714380"/>
                <a:gridCol w="2500330"/>
                <a:gridCol w="2196681"/>
                <a:gridCol w="1732409"/>
              </a:tblGrid>
              <a:tr h="571504"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Kode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Standar Kompetensi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Kompetensi Dasar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Judul Modul</a:t>
                      </a:r>
                      <a:endParaRPr lang="id-ID" dirty="0"/>
                    </a:p>
                  </a:txBody>
                  <a:tcPr/>
                </a:tc>
              </a:tr>
              <a:tr h="4844114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Memecahkan masalah berkaitan dengan konsep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relasidanfungsi</a:t>
                      </a:r>
                      <a:endParaRPr lang="id-ID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4.1. Mendeskripsikan Relasidan Fungsi</a:t>
                      </a:r>
                    </a:p>
                    <a:p>
                      <a:r>
                        <a:rPr lang="id-ID" dirty="0" smtClean="0"/>
                        <a:t>4.2.</a:t>
                      </a:r>
                      <a:r>
                        <a:rPr lang="id-ID" baseline="0" dirty="0" smtClean="0"/>
                        <a:t> Mengetahui macam-macam fungsi</a:t>
                      </a:r>
                    </a:p>
                    <a:p>
                      <a:r>
                        <a:rPr lang="id-ID" baseline="0" dirty="0" smtClean="0"/>
                        <a:t>4.3. Membedakan Relasi dan Fungsi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RelasidanFungsi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 rot="19310564">
            <a:off x="-27818" y="332393"/>
            <a:ext cx="2500330" cy="774720"/>
          </a:xfrm>
        </p:spPr>
        <p:txBody>
          <a:bodyPr>
            <a:normAutofit/>
          </a:bodyPr>
          <a:lstStyle/>
          <a:p>
            <a:r>
              <a:rPr lang="id-ID" sz="2400" dirty="0" smtClean="0">
                <a:solidFill>
                  <a:srgbClr val="00B0F0"/>
                </a:solidFill>
              </a:rPr>
              <a:t>Pendahuluan</a:t>
            </a:r>
            <a:endParaRPr lang="id-ID" sz="2400" dirty="0">
              <a:solidFill>
                <a:srgbClr val="00B0F0"/>
              </a:solidFill>
            </a:endParaRPr>
          </a:p>
        </p:txBody>
      </p:sp>
      <p:sp>
        <p:nvSpPr>
          <p:cNvPr id="14" name="Rounded Rectangle 13">
            <a:hlinkClick r:id="rId5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5" name="Rounded Rectangle 14">
            <a:hlinkClick r:id="rId6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6" name="Rounded Rectangle 15">
            <a:hlinkClick r:id="rId7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7" name="Rounded Rectangle 16">
            <a:hlinkClick r:id="rId8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18" name="Rounded Rectangle 17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3" action="ppaction://hlinksldjump"/>
              </a:rPr>
              <a:t>Pendahuluan</a:t>
            </a:r>
            <a:endParaRPr lang="id-ID" dirty="0"/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4429124" y="5929330"/>
            <a:ext cx="1152128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122" y="496242"/>
            <a:ext cx="7240357" cy="52894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err="1">
                <a:solidFill>
                  <a:srgbClr val="7030A0"/>
                </a:solidFill>
              </a:rPr>
              <a:t>Uji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Kompetensi</a:t>
            </a:r>
            <a:endParaRPr lang="id-ID" sz="24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id-ID" sz="1600" dirty="0">
              <a:solidFill>
                <a:srgbClr val="7030A0"/>
              </a:solidFill>
            </a:endParaRPr>
          </a:p>
          <a:p>
            <a:pPr>
              <a:buAutoNum type="alphaUcPeriod"/>
            </a:pPr>
            <a:r>
              <a:rPr lang="en-US" sz="1600" b="1" dirty="0" err="1" smtClean="0">
                <a:solidFill>
                  <a:schemeClr val="accent3">
                    <a:lumMod val="75000"/>
                  </a:schemeClr>
                </a:solidFill>
              </a:rPr>
              <a:t>Pilihlah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</a:rPr>
              <a:t>satu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</a:rPr>
              <a:t>jawaban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 yang paling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</a:rPr>
              <a:t>tepat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, a, b, c,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</a:rPr>
              <a:t>atau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 d! </a:t>
            </a:r>
            <a:r>
              <a:rPr lang="en-US" sz="1600" b="1" dirty="0" err="1" smtClean="0">
                <a:solidFill>
                  <a:schemeClr val="accent3">
                    <a:lumMod val="75000"/>
                  </a:schemeClr>
                </a:solidFill>
              </a:rPr>
              <a:t>Tuliskan</a:t>
            </a:r>
            <a:r>
              <a:rPr lang="id-ID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75000"/>
                  </a:schemeClr>
                </a:solidFill>
              </a:rPr>
              <a:t>pada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</a:rPr>
              <a:t>lembar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</a:rPr>
              <a:t>jawabanmu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!</a:t>
            </a:r>
            <a:endParaRPr lang="id-ID" sz="16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AutoNum type="alphaUcPeriod"/>
            </a:pPr>
            <a:endParaRPr lang="id-ID" sz="1600" b="1" dirty="0" smtClean="0"/>
          </a:p>
          <a:p>
            <a:pPr marL="0" indent="0">
              <a:buNone/>
            </a:pPr>
            <a:r>
              <a:rPr lang="en-US" sz="1600" dirty="0"/>
              <a:t>1.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A </a:t>
            </a:r>
            <a:r>
              <a:rPr lang="en-US" sz="1600" dirty="0"/>
              <a:t>= {1, 2, 3, 4, 5}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i="1" dirty="0"/>
              <a:t>B </a:t>
            </a:r>
            <a:r>
              <a:rPr lang="en-US" sz="1600" dirty="0"/>
              <a:t>= {1, 4, 9, 16, 25}. </a:t>
            </a:r>
            <a:r>
              <a:rPr lang="en-US" sz="1600" dirty="0" err="1"/>
              <a:t>Relasi</a:t>
            </a:r>
            <a:r>
              <a:rPr lang="en-US" sz="1600" dirty="0"/>
              <a:t> yang </a:t>
            </a:r>
            <a:r>
              <a:rPr lang="en-US" sz="1600" dirty="0" err="1" smtClean="0"/>
              <a:t>menghubungkan</a:t>
            </a:r>
            <a:r>
              <a:rPr lang="id-ID" sz="1600" dirty="0"/>
              <a:t> </a:t>
            </a:r>
            <a:r>
              <a:rPr lang="en-US" sz="1600" dirty="0" err="1" smtClean="0"/>
              <a:t>himpunan</a:t>
            </a:r>
            <a:r>
              <a:rPr lang="en-US" sz="1600" dirty="0" smtClean="0"/>
              <a:t> </a:t>
            </a:r>
            <a:r>
              <a:rPr lang="en-US" sz="1600" i="1" dirty="0"/>
              <a:t>B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i="1" dirty="0"/>
              <a:t>A </a:t>
            </a:r>
            <a:r>
              <a:rPr lang="en-US" sz="1600" dirty="0" err="1"/>
              <a:t>adalah</a:t>
            </a:r>
            <a:r>
              <a:rPr lang="en-US" sz="1600" dirty="0"/>
              <a:t> ....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a. </a:t>
            </a:r>
            <a:r>
              <a:rPr lang="en-US" sz="1600" dirty="0" err="1"/>
              <a:t>kuadrat</a:t>
            </a:r>
            <a:r>
              <a:rPr lang="en-US" sz="1600" dirty="0"/>
              <a:t> </a:t>
            </a:r>
            <a:r>
              <a:rPr lang="en-US" sz="1600" dirty="0" err="1" smtClean="0"/>
              <a:t>dari</a:t>
            </a:r>
            <a:r>
              <a:rPr lang="id-ID" sz="1600" dirty="0" smtClean="0"/>
              <a:t>			</a:t>
            </a:r>
            <a:r>
              <a:rPr lang="en-US" sz="1600" dirty="0" smtClean="0"/>
              <a:t> </a:t>
            </a:r>
            <a:r>
              <a:rPr lang="en-US" sz="1600" dirty="0"/>
              <a:t>c. </a:t>
            </a:r>
            <a:r>
              <a:rPr lang="en-US" sz="1600" dirty="0" err="1"/>
              <a:t>faktor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</a:t>
            </a:r>
            <a:r>
              <a:rPr lang="en-US" sz="1600" dirty="0" err="1"/>
              <a:t>akar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id-ID" sz="1600" dirty="0" smtClean="0"/>
              <a:t>			</a:t>
            </a:r>
            <a:r>
              <a:rPr lang="en-US" sz="1600" dirty="0" smtClean="0"/>
              <a:t>d</a:t>
            </a:r>
            <a:r>
              <a:rPr lang="en-US" sz="1600" dirty="0"/>
              <a:t>. </a:t>
            </a:r>
            <a:r>
              <a:rPr lang="en-US" sz="1600" dirty="0" err="1"/>
              <a:t>kelipatan</a:t>
            </a:r>
            <a:r>
              <a:rPr lang="en-US" sz="1600" dirty="0"/>
              <a:t> </a:t>
            </a:r>
            <a:r>
              <a:rPr lang="en-US" sz="1600" dirty="0" err="1" smtClean="0"/>
              <a:t>dari</a:t>
            </a:r>
            <a:endParaRPr lang="id-ID" sz="1600" dirty="0" smtClean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r>
              <a:rPr lang="en-US" sz="1600" dirty="0"/>
              <a:t>2.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relasi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dua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disajikan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 smtClean="0"/>
              <a:t>berikut</a:t>
            </a:r>
            <a:r>
              <a:rPr lang="id-ID" sz="1600" dirty="0"/>
              <a:t> </a:t>
            </a:r>
            <a:r>
              <a:rPr lang="en-US" sz="1600" dirty="0" err="1" smtClean="0"/>
              <a:t>ini</a:t>
            </a:r>
            <a:r>
              <a:rPr lang="en-US" sz="1600" dirty="0"/>
              <a:t>, </a:t>
            </a:r>
            <a:r>
              <a:rPr lang="en-US" sz="1600" i="1" dirty="0" err="1"/>
              <a:t>kecuali</a:t>
            </a:r>
            <a:r>
              <a:rPr lang="en-US" sz="1600" i="1" dirty="0"/>
              <a:t> </a:t>
            </a:r>
            <a:r>
              <a:rPr lang="en-US" sz="1600" dirty="0" smtClean="0"/>
              <a:t>....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a. diagram </a:t>
            </a:r>
            <a:r>
              <a:rPr lang="en-US" sz="1600" dirty="0" err="1"/>
              <a:t>panah</a:t>
            </a:r>
            <a:r>
              <a:rPr lang="en-US" sz="1600" dirty="0"/>
              <a:t> </a:t>
            </a:r>
            <a:r>
              <a:rPr lang="id-ID" sz="1600" dirty="0"/>
              <a:t>	</a:t>
            </a:r>
            <a:r>
              <a:rPr lang="id-ID" sz="1600" dirty="0" smtClean="0"/>
              <a:t>		</a:t>
            </a:r>
            <a:r>
              <a:rPr lang="en-US" sz="1600" dirty="0" smtClean="0"/>
              <a:t>c</a:t>
            </a:r>
            <a:r>
              <a:rPr lang="en-US" sz="1600" dirty="0"/>
              <a:t>. diagram </a:t>
            </a:r>
            <a:r>
              <a:rPr lang="en-US" sz="1600" dirty="0" err="1"/>
              <a:t>garis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diagram </a:t>
            </a:r>
            <a:r>
              <a:rPr lang="en-US" sz="1600" dirty="0" err="1"/>
              <a:t>kartesius</a:t>
            </a:r>
            <a:r>
              <a:rPr lang="en-US" sz="1600" dirty="0"/>
              <a:t> </a:t>
            </a:r>
            <a:r>
              <a:rPr lang="id-ID" sz="1600" dirty="0"/>
              <a:t>	</a:t>
            </a:r>
            <a:r>
              <a:rPr lang="id-ID" sz="1600" dirty="0" smtClean="0"/>
              <a:t>		</a:t>
            </a:r>
            <a:r>
              <a:rPr lang="en-US" sz="1600" dirty="0" smtClean="0"/>
              <a:t>d</a:t>
            </a:r>
            <a:r>
              <a:rPr lang="en-US" sz="1600" dirty="0"/>
              <a:t>.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pasangan</a:t>
            </a:r>
            <a:r>
              <a:rPr lang="en-US" sz="1600" dirty="0"/>
              <a:t> </a:t>
            </a:r>
            <a:r>
              <a:rPr lang="en-US" sz="1600" dirty="0" err="1"/>
              <a:t>terurut</a:t>
            </a:r>
            <a:endParaRPr lang="id-ID" sz="1600" dirty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r>
              <a:rPr lang="en-US" sz="1600" dirty="0"/>
              <a:t>3. </a:t>
            </a:r>
            <a:r>
              <a:rPr lang="en-US" sz="1600" dirty="0" err="1"/>
              <a:t>Perhatikan</a:t>
            </a:r>
            <a:r>
              <a:rPr lang="en-US" sz="1600" dirty="0"/>
              <a:t> diagram </a:t>
            </a:r>
            <a:r>
              <a:rPr lang="en-US" sz="1600" dirty="0" err="1"/>
              <a:t>kartesius</a:t>
            </a:r>
            <a:r>
              <a:rPr lang="en-US" sz="1600" dirty="0"/>
              <a:t> di </a:t>
            </a:r>
            <a:r>
              <a:rPr lang="id-ID" sz="1600" dirty="0" smtClean="0"/>
              <a:t>bawah</a:t>
            </a:r>
            <a:r>
              <a:rPr lang="en-US" sz="1600" dirty="0" smtClean="0"/>
              <a:t>!</a:t>
            </a:r>
            <a:endParaRPr lang="id-ID" sz="1600" dirty="0" smtClean="0"/>
          </a:p>
          <a:p>
            <a:pPr marL="0" indent="0">
              <a:buNone/>
            </a:pPr>
            <a:r>
              <a:rPr lang="en-US" sz="1600" dirty="0" err="1"/>
              <a:t>Siswa</a:t>
            </a:r>
            <a:r>
              <a:rPr lang="en-US" sz="1600" dirty="0"/>
              <a:t> yang </a:t>
            </a:r>
            <a:r>
              <a:rPr lang="en-US" sz="1600" dirty="0" err="1"/>
              <a:t>menyukai</a:t>
            </a:r>
            <a:r>
              <a:rPr lang="en-US" sz="1600" dirty="0"/>
              <a:t> </a:t>
            </a:r>
            <a:r>
              <a:rPr lang="en-US" sz="1600" dirty="0" err="1"/>
              <a:t>olahraga</a:t>
            </a:r>
            <a:r>
              <a:rPr lang="en-US" sz="1600" dirty="0"/>
              <a:t> </a:t>
            </a:r>
            <a:r>
              <a:rPr lang="en-US" sz="1600" dirty="0" smtClean="0"/>
              <a:t>basket</a:t>
            </a:r>
            <a:r>
              <a:rPr lang="id-ID" sz="1600" dirty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/>
              <a:t>atletik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smtClean="0"/>
              <a:t>....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a. Rani </a:t>
            </a:r>
            <a:r>
              <a:rPr lang="id-ID" sz="1600" dirty="0" smtClean="0"/>
              <a:t>				</a:t>
            </a:r>
            <a:r>
              <a:rPr lang="en-US" sz="1600" dirty="0" smtClean="0"/>
              <a:t>c</a:t>
            </a:r>
            <a:r>
              <a:rPr lang="en-US" sz="1600" dirty="0"/>
              <a:t>. </a:t>
            </a:r>
            <a:r>
              <a:rPr lang="en-US" sz="1600" dirty="0" err="1"/>
              <a:t>Isnie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</a:t>
            </a:r>
            <a:r>
              <a:rPr lang="en-US" sz="1600" dirty="0" smtClean="0"/>
              <a:t>Dian</a:t>
            </a:r>
            <a:r>
              <a:rPr lang="id-ID" sz="1600" dirty="0" smtClean="0"/>
              <a:t>				</a:t>
            </a:r>
            <a:r>
              <a:rPr lang="en-US" sz="1600" dirty="0" smtClean="0"/>
              <a:t> </a:t>
            </a:r>
            <a:r>
              <a:rPr lang="en-US" sz="1600" dirty="0"/>
              <a:t>d. </a:t>
            </a:r>
            <a:r>
              <a:rPr lang="en-US" sz="1600" dirty="0" err="1"/>
              <a:t>Dila</a:t>
            </a:r>
            <a:endParaRPr lang="id-ID" sz="1600" dirty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endParaRPr lang="id-ID" sz="1600" dirty="0"/>
          </a:p>
          <a:p>
            <a:pPr marL="0" indent="0" algn="just">
              <a:buNone/>
            </a:pPr>
            <a:endParaRPr lang="id-ID" sz="1600" dirty="0">
              <a:solidFill>
                <a:srgbClr val="7030A0"/>
              </a:solidFill>
            </a:endParaRPr>
          </a:p>
          <a:p>
            <a:endParaRPr lang="id-ID" dirty="0"/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19842631">
            <a:off x="-247733" y="412481"/>
            <a:ext cx="2602632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400" dirty="0" smtClean="0">
                <a:solidFill>
                  <a:srgbClr val="7030A0"/>
                </a:solidFill>
              </a:rPr>
              <a:t>Penutup</a:t>
            </a:r>
            <a:endParaRPr lang="id-ID" sz="2400" dirty="0">
              <a:solidFill>
                <a:srgbClr val="7030A0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4" name="Oval 13">
            <a:hlinkClick r:id="rId5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6" name="Rounded Rectangle 15">
            <a:hlinkClick r:id="rId6" action="ppaction://hlinksldjump"/>
          </p:cNvPr>
          <p:cNvSpPr/>
          <p:nvPr/>
        </p:nvSpPr>
        <p:spPr>
          <a:xfrm>
            <a:off x="214282" y="2285992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7" name="Rounded Rectangle 16">
            <a:hlinkClick r:id="rId7" action="ppaction://hlinksldjump"/>
          </p:cNvPr>
          <p:cNvSpPr/>
          <p:nvPr/>
        </p:nvSpPr>
        <p:spPr>
          <a:xfrm>
            <a:off x="214282" y="3071810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8" name="Rounded Rectangle 17">
            <a:hlinkClick r:id="rId8" action="ppaction://hlinksldjump"/>
          </p:cNvPr>
          <p:cNvSpPr/>
          <p:nvPr/>
        </p:nvSpPr>
        <p:spPr>
          <a:xfrm>
            <a:off x="214282" y="3857628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9" name="Rounded Rectangle 18">
            <a:hlinkClick r:id="rId9" action="ppaction://hlinksldjump"/>
          </p:cNvPr>
          <p:cNvSpPr/>
          <p:nvPr/>
        </p:nvSpPr>
        <p:spPr>
          <a:xfrm>
            <a:off x="214282" y="4643446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20" name="Rounded Rectangle 19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0" action="ppaction://hlinksldjump"/>
              </a:rPr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9579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86618"/>
            <a:ext cx="2562583" cy="1790950"/>
          </a:xfrm>
        </p:spPr>
      </p:pic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3" name="Rectangle 12"/>
          <p:cNvSpPr/>
          <p:nvPr/>
        </p:nvSpPr>
        <p:spPr>
          <a:xfrm>
            <a:off x="2286000" y="21328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4.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i="1" dirty="0"/>
              <a:t>A </a:t>
            </a:r>
            <a:r>
              <a:rPr lang="en-US" sz="1600" dirty="0"/>
              <a:t>= {</a:t>
            </a:r>
            <a:r>
              <a:rPr lang="en-US" sz="1600" i="1" dirty="0"/>
              <a:t>p, u, n, k</a:t>
            </a:r>
            <a:r>
              <a:rPr lang="en-US" sz="1600" dirty="0"/>
              <a:t>}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i="1" dirty="0"/>
              <a:t>B </a:t>
            </a:r>
            <a:r>
              <a:rPr lang="en-US" sz="1600" dirty="0"/>
              <a:t>= {1, </a:t>
            </a:r>
            <a:r>
              <a:rPr lang="en-US" sz="1600" dirty="0" smtClean="0"/>
              <a:t>2}</a:t>
            </a:r>
            <a:r>
              <a:rPr lang="id-ID" sz="1600" dirty="0"/>
              <a:t> </a:t>
            </a:r>
            <a:r>
              <a:rPr lang="en-US" sz="1600" dirty="0" err="1" smtClean="0"/>
              <a:t>maka</a:t>
            </a:r>
            <a:r>
              <a:rPr lang="en-US" sz="1600" dirty="0" smtClean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A </a:t>
            </a:r>
            <a:r>
              <a:rPr lang="en-US" sz="1600" dirty="0"/>
              <a:t>× </a:t>
            </a:r>
            <a:r>
              <a:rPr lang="en-US" sz="1600" i="1" dirty="0"/>
              <a:t>B </a:t>
            </a:r>
            <a:r>
              <a:rPr lang="en-US" sz="1600" dirty="0"/>
              <a:t>= ....</a:t>
            </a:r>
            <a:endParaRPr lang="id-ID" sz="1600" dirty="0"/>
          </a:p>
        </p:txBody>
      </p:sp>
      <p:sp>
        <p:nvSpPr>
          <p:cNvPr id="14" name="Rectangle 13"/>
          <p:cNvSpPr/>
          <p:nvPr/>
        </p:nvSpPr>
        <p:spPr>
          <a:xfrm>
            <a:off x="2298122" y="2717631"/>
            <a:ext cx="5298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a. {(</a:t>
            </a:r>
            <a:r>
              <a:rPr lang="en-US" sz="1600" i="1" dirty="0"/>
              <a:t>p</a:t>
            </a:r>
            <a:r>
              <a:rPr lang="en-US" sz="1600" dirty="0"/>
              <a:t>, 1), (</a:t>
            </a:r>
            <a:r>
              <a:rPr lang="en-US" sz="1600" i="1" dirty="0"/>
              <a:t>u</a:t>
            </a:r>
            <a:r>
              <a:rPr lang="en-US" sz="1600" dirty="0"/>
              <a:t>, 1), (</a:t>
            </a:r>
            <a:r>
              <a:rPr lang="en-US" sz="1600" i="1" dirty="0"/>
              <a:t>n</a:t>
            </a:r>
            <a:r>
              <a:rPr lang="en-US" sz="1600" dirty="0"/>
              <a:t>, 1), (</a:t>
            </a:r>
            <a:r>
              <a:rPr lang="en-US" sz="1600" i="1" dirty="0"/>
              <a:t>k</a:t>
            </a:r>
            <a:r>
              <a:rPr lang="en-US" sz="1600" dirty="0"/>
              <a:t>, 1)}</a:t>
            </a:r>
            <a:endParaRPr lang="id-ID" sz="1600" dirty="0"/>
          </a:p>
          <a:p>
            <a:r>
              <a:rPr lang="en-US" sz="1600" dirty="0"/>
              <a:t>b. {(</a:t>
            </a:r>
            <a:r>
              <a:rPr lang="en-US" sz="1600" i="1" dirty="0"/>
              <a:t>p</a:t>
            </a:r>
            <a:r>
              <a:rPr lang="en-US" sz="1600" dirty="0"/>
              <a:t>, 1), (</a:t>
            </a:r>
            <a:r>
              <a:rPr lang="en-US" sz="1600" i="1" dirty="0"/>
              <a:t>u</a:t>
            </a:r>
            <a:r>
              <a:rPr lang="en-US" sz="1600" dirty="0"/>
              <a:t>, 1), (</a:t>
            </a:r>
            <a:r>
              <a:rPr lang="en-US" sz="1600" i="1" dirty="0"/>
              <a:t>n</a:t>
            </a:r>
            <a:r>
              <a:rPr lang="en-US" sz="1600" dirty="0"/>
              <a:t>, 1), (</a:t>
            </a:r>
            <a:r>
              <a:rPr lang="en-US" sz="1600" i="1" dirty="0"/>
              <a:t>k</a:t>
            </a:r>
            <a:r>
              <a:rPr lang="en-US" sz="1600" dirty="0"/>
              <a:t>, 1), (</a:t>
            </a:r>
            <a:r>
              <a:rPr lang="en-US" sz="1600" i="1" dirty="0"/>
              <a:t>p</a:t>
            </a:r>
            <a:r>
              <a:rPr lang="en-US" sz="1600" dirty="0"/>
              <a:t>, 2), (</a:t>
            </a:r>
            <a:r>
              <a:rPr lang="en-US" sz="1600" i="1" dirty="0"/>
              <a:t>u</a:t>
            </a:r>
            <a:r>
              <a:rPr lang="en-US" sz="1600" dirty="0"/>
              <a:t>, 2),</a:t>
            </a:r>
            <a:endParaRPr lang="id-ID" sz="1600" dirty="0"/>
          </a:p>
          <a:p>
            <a:r>
              <a:rPr lang="en-US" sz="1600" dirty="0"/>
              <a:t>(</a:t>
            </a:r>
            <a:r>
              <a:rPr lang="en-US" sz="1600" i="1" dirty="0"/>
              <a:t>n</a:t>
            </a:r>
            <a:r>
              <a:rPr lang="en-US" sz="1600" dirty="0"/>
              <a:t>, 2), (</a:t>
            </a:r>
            <a:r>
              <a:rPr lang="en-US" sz="1600" i="1" dirty="0"/>
              <a:t>k</a:t>
            </a:r>
            <a:r>
              <a:rPr lang="en-US" sz="1600" dirty="0"/>
              <a:t>, 2)}</a:t>
            </a:r>
            <a:endParaRPr lang="id-ID" sz="1600" dirty="0"/>
          </a:p>
          <a:p>
            <a:r>
              <a:rPr lang="en-US" sz="1600" dirty="0"/>
              <a:t>c. {(</a:t>
            </a:r>
            <a:r>
              <a:rPr lang="en-US" sz="1600" i="1" dirty="0"/>
              <a:t>p</a:t>
            </a:r>
            <a:r>
              <a:rPr lang="en-US" sz="1600" dirty="0"/>
              <a:t>, 2), (</a:t>
            </a:r>
            <a:r>
              <a:rPr lang="en-US" sz="1600" i="1" dirty="0"/>
              <a:t>u</a:t>
            </a:r>
            <a:r>
              <a:rPr lang="en-US" sz="1600" dirty="0"/>
              <a:t>, 2), (</a:t>
            </a:r>
            <a:r>
              <a:rPr lang="en-US" sz="1600" i="1" dirty="0"/>
              <a:t>n</a:t>
            </a:r>
            <a:r>
              <a:rPr lang="en-US" sz="1600" dirty="0"/>
              <a:t>, 2), (</a:t>
            </a:r>
            <a:r>
              <a:rPr lang="en-US" sz="1600" i="1" dirty="0"/>
              <a:t>k</a:t>
            </a:r>
            <a:r>
              <a:rPr lang="en-US" sz="1600" dirty="0"/>
              <a:t>, 2)}</a:t>
            </a:r>
            <a:endParaRPr lang="id-ID" sz="1600" dirty="0"/>
          </a:p>
          <a:p>
            <a:r>
              <a:rPr lang="en-US" sz="1600" dirty="0"/>
              <a:t>d. {(</a:t>
            </a:r>
            <a:r>
              <a:rPr lang="en-US" sz="1600" i="1" dirty="0"/>
              <a:t>p</a:t>
            </a:r>
            <a:r>
              <a:rPr lang="en-US" sz="1600" dirty="0"/>
              <a:t>, 1), (</a:t>
            </a:r>
            <a:r>
              <a:rPr lang="en-US" sz="1600" i="1" dirty="0"/>
              <a:t>u</a:t>
            </a:r>
            <a:r>
              <a:rPr lang="en-US" sz="1600" dirty="0"/>
              <a:t>, 1), (</a:t>
            </a:r>
            <a:r>
              <a:rPr lang="en-US" sz="1600" i="1" dirty="0"/>
              <a:t>n</a:t>
            </a:r>
            <a:r>
              <a:rPr lang="en-US" sz="1600" dirty="0"/>
              <a:t>, 1), (</a:t>
            </a:r>
            <a:r>
              <a:rPr lang="en-US" sz="1600" i="1" dirty="0"/>
              <a:t>k</a:t>
            </a:r>
            <a:r>
              <a:rPr lang="en-US" sz="1600" dirty="0"/>
              <a:t>, 1), (</a:t>
            </a:r>
            <a:r>
              <a:rPr lang="en-US" sz="1600" i="1" dirty="0"/>
              <a:t>p</a:t>
            </a:r>
            <a:r>
              <a:rPr lang="en-US" sz="1600" dirty="0"/>
              <a:t>, 2), (</a:t>
            </a:r>
            <a:r>
              <a:rPr lang="en-US" sz="1600" i="1" dirty="0"/>
              <a:t>u</a:t>
            </a:r>
            <a:r>
              <a:rPr lang="en-US" sz="1600" dirty="0"/>
              <a:t>, 2), (</a:t>
            </a:r>
            <a:r>
              <a:rPr lang="en-US" sz="1600" i="1" dirty="0"/>
              <a:t>n</a:t>
            </a:r>
            <a:r>
              <a:rPr lang="en-US" sz="1600" dirty="0"/>
              <a:t>, 2)}</a:t>
            </a:r>
            <a:endParaRPr lang="id-ID" sz="1600" dirty="0"/>
          </a:p>
        </p:txBody>
      </p:sp>
      <p:sp>
        <p:nvSpPr>
          <p:cNvPr id="15" name="Rectangle 14"/>
          <p:cNvSpPr/>
          <p:nvPr/>
        </p:nvSpPr>
        <p:spPr>
          <a:xfrm>
            <a:off x="2298122" y="404107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5. </a:t>
            </a:r>
            <a:r>
              <a:rPr lang="en-US" sz="1600" dirty="0" err="1"/>
              <a:t>Banyaknya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P × Q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diketahui</a:t>
            </a:r>
            <a:r>
              <a:rPr lang="en-US" sz="1600" dirty="0"/>
              <a:t> </a:t>
            </a:r>
            <a:r>
              <a:rPr lang="en-US" sz="1600" i="1" dirty="0"/>
              <a:t>P </a:t>
            </a:r>
            <a:r>
              <a:rPr lang="en-US" sz="1600" dirty="0"/>
              <a:t>= {1, 3, 5}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i="1" dirty="0"/>
              <a:t>Q </a:t>
            </a:r>
            <a:r>
              <a:rPr lang="en-US" sz="1600" dirty="0"/>
              <a:t>= {</a:t>
            </a:r>
            <a:r>
              <a:rPr lang="en-US" sz="1600" i="1" dirty="0"/>
              <a:t>s, e, t, y, a</a:t>
            </a:r>
            <a:r>
              <a:rPr lang="en-US" sz="1600" dirty="0"/>
              <a:t>} </a:t>
            </a:r>
            <a:r>
              <a:rPr lang="en-US" sz="1600" dirty="0" err="1"/>
              <a:t>adalah</a:t>
            </a:r>
            <a:r>
              <a:rPr lang="en-US" sz="1600" dirty="0"/>
              <a:t> ....</a:t>
            </a:r>
            <a:endParaRPr lang="id-ID" sz="1600" dirty="0"/>
          </a:p>
        </p:txBody>
      </p:sp>
      <p:sp>
        <p:nvSpPr>
          <p:cNvPr id="16" name="Rectangle 15"/>
          <p:cNvSpPr/>
          <p:nvPr/>
        </p:nvSpPr>
        <p:spPr>
          <a:xfrm>
            <a:off x="2555776" y="4577492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a. 6 </a:t>
            </a:r>
            <a:r>
              <a:rPr lang="id-ID" dirty="0"/>
              <a:t>	</a:t>
            </a:r>
            <a:r>
              <a:rPr lang="id-ID" dirty="0" smtClean="0"/>
              <a:t>	</a:t>
            </a:r>
            <a:r>
              <a:rPr lang="en-US" dirty="0" smtClean="0"/>
              <a:t>c</a:t>
            </a:r>
            <a:r>
              <a:rPr lang="en-US" dirty="0"/>
              <a:t>. 24</a:t>
            </a:r>
            <a:endParaRPr lang="id-ID" dirty="0"/>
          </a:p>
          <a:p>
            <a:r>
              <a:rPr lang="en-US" dirty="0"/>
              <a:t>b. 18 </a:t>
            </a:r>
            <a:r>
              <a:rPr lang="id-ID" dirty="0"/>
              <a:t>	</a:t>
            </a:r>
            <a:r>
              <a:rPr lang="id-ID" dirty="0" smtClean="0"/>
              <a:t>	</a:t>
            </a:r>
            <a:r>
              <a:rPr lang="en-US" dirty="0" smtClean="0"/>
              <a:t>d</a:t>
            </a:r>
            <a:r>
              <a:rPr lang="en-US" dirty="0"/>
              <a:t>. 15</a:t>
            </a:r>
            <a:endParaRPr lang="id-ID" dirty="0"/>
          </a:p>
          <a:p>
            <a:r>
              <a:rPr lang="en-US" dirty="0"/>
              <a:t/>
            </a:r>
            <a:br>
              <a:rPr lang="en-US" dirty="0"/>
            </a:br>
            <a:endParaRPr lang="id-ID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 rot="19842631">
            <a:off x="-247733" y="412481"/>
            <a:ext cx="2602632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400" dirty="0" smtClean="0">
                <a:solidFill>
                  <a:srgbClr val="7030A0"/>
                </a:solidFill>
              </a:rPr>
              <a:t>Penutup</a:t>
            </a:r>
            <a:endParaRPr lang="id-ID" sz="2400" dirty="0">
              <a:solidFill>
                <a:srgbClr val="7030A0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21" name="Rounded Rectangle 20">
            <a:hlinkClick r:id="rId7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22" name="Rounded Rectangle 21">
            <a:hlinkClick r:id="rId4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23" name="Rounded Rectangle 22">
            <a:hlinkClick r:id="rId8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24" name="Rounded Rectangle 23">
            <a:hlinkClick r:id="rId9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25" name="Rounded Rectangle 24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0" action="ppaction://hlinksldjump"/>
              </a:rPr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4680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42631">
            <a:off x="-247733" y="412481"/>
            <a:ext cx="2602632" cy="994122"/>
          </a:xfrm>
        </p:spPr>
        <p:txBody>
          <a:bodyPr>
            <a:normAutofit/>
          </a:bodyPr>
          <a:lstStyle/>
          <a:p>
            <a:r>
              <a:rPr lang="id-ID" sz="2400" dirty="0">
                <a:solidFill>
                  <a:srgbClr val="7030A0"/>
                </a:solidFill>
              </a:rPr>
              <a:t>Penutup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260648"/>
            <a:ext cx="7056784" cy="559705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6. </a:t>
            </a:r>
            <a:r>
              <a:rPr lang="en-US" sz="1600" dirty="0" err="1"/>
              <a:t>Banyaknya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A × B </a:t>
            </a:r>
            <a:r>
              <a:rPr lang="en-US" sz="1600" dirty="0" err="1"/>
              <a:t>adalah</a:t>
            </a:r>
            <a:r>
              <a:rPr lang="en-US" sz="1600" dirty="0"/>
              <a:t> 28.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diketahui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A </a:t>
            </a:r>
            <a:r>
              <a:rPr lang="en-US" sz="1600" dirty="0"/>
              <a:t>= {</a:t>
            </a:r>
            <a:r>
              <a:rPr lang="en-US" sz="1600" i="1" dirty="0"/>
              <a:t>l, o, v, </a:t>
            </a:r>
            <a:r>
              <a:rPr lang="en-US" sz="1600" i="1" dirty="0" smtClean="0"/>
              <a:t>e</a:t>
            </a:r>
            <a:r>
              <a:rPr lang="en-US" sz="1600" dirty="0" smtClean="0"/>
              <a:t>}</a:t>
            </a:r>
            <a:r>
              <a:rPr lang="id-ID" sz="1600" dirty="0"/>
              <a:t> </a:t>
            </a:r>
            <a:r>
              <a:rPr lang="en-US" sz="1600" dirty="0" err="1" smtClean="0"/>
              <a:t>maka</a:t>
            </a:r>
            <a:r>
              <a:rPr lang="en-US" sz="1600" dirty="0" smtClean="0"/>
              <a:t> </a:t>
            </a:r>
            <a:r>
              <a:rPr lang="en-US" sz="1600" dirty="0" err="1"/>
              <a:t>banyaknya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B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smtClean="0"/>
              <a:t>....</a:t>
            </a:r>
            <a:endParaRPr lang="id-ID" sz="1600" dirty="0" smtClean="0"/>
          </a:p>
          <a:p>
            <a:pPr marL="0" indent="0">
              <a:buNone/>
            </a:pPr>
            <a:r>
              <a:rPr lang="en-US" sz="1600" dirty="0"/>
              <a:t>a. 3 </a:t>
            </a:r>
            <a:r>
              <a:rPr lang="id-ID" sz="1600" dirty="0" smtClean="0"/>
              <a:t>			</a:t>
            </a:r>
            <a:r>
              <a:rPr lang="en-US" sz="1600" dirty="0" smtClean="0"/>
              <a:t>c</a:t>
            </a:r>
            <a:r>
              <a:rPr lang="en-US" sz="1600" dirty="0"/>
              <a:t>. 5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</a:t>
            </a:r>
            <a:r>
              <a:rPr lang="en-US" sz="1600" dirty="0" smtClean="0"/>
              <a:t>4 </a:t>
            </a:r>
            <a:r>
              <a:rPr lang="id-ID" sz="1600" dirty="0" smtClean="0"/>
              <a:t>			</a:t>
            </a:r>
            <a:r>
              <a:rPr lang="en-US" sz="1600" dirty="0" smtClean="0"/>
              <a:t>d. 7</a:t>
            </a:r>
            <a:endParaRPr lang="id-ID" sz="1600" dirty="0" smtClean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r>
              <a:rPr lang="en-US" sz="1600" dirty="0"/>
              <a:t>7. Diagram </a:t>
            </a:r>
            <a:r>
              <a:rPr lang="en-US" sz="1600" dirty="0" err="1"/>
              <a:t>panah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yang </a:t>
            </a:r>
            <a:r>
              <a:rPr lang="en-US" sz="1600" dirty="0" err="1"/>
              <a:t>menyatakan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i="1" dirty="0"/>
              <a:t>P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i="1" dirty="0"/>
              <a:t>Q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smtClean="0"/>
              <a:t>....</a:t>
            </a:r>
            <a:endParaRPr lang="id-ID" sz="1600" dirty="0" smtClean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r>
              <a:rPr lang="en-US" sz="1600" dirty="0"/>
              <a:t>8.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pasangan</a:t>
            </a:r>
            <a:r>
              <a:rPr lang="en-US" sz="1600" dirty="0"/>
              <a:t> </a:t>
            </a:r>
            <a:r>
              <a:rPr lang="en-US" sz="1600" dirty="0" err="1"/>
              <a:t>berurutan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yang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pemetaan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 smtClean="0"/>
              <a:t>fungsi</a:t>
            </a:r>
            <a:r>
              <a:rPr lang="id-ID" sz="1600" dirty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/>
              <a:t>....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a. {(b, 1), (b, 2), (b, 3), (b, 4)}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{(4, 1), (3, 1), (1, 1), (3, 0)}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c. {(1, 4), (4, 1), (1, 5), (5, 1)}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d. {(1, 1), (2, 2), (3, 3), (4, 4)}</a:t>
            </a:r>
            <a:endParaRPr lang="id-ID" sz="1600" dirty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endParaRPr lang="id-ID" sz="1600" dirty="0"/>
          </a:p>
          <a:p>
            <a:endParaRPr lang="id-ID" dirty="0"/>
          </a:p>
        </p:txBody>
      </p:sp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2162" y="2103303"/>
            <a:ext cx="5019675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>
            <a:hlinkClick r:id="rId7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5" name="Rounded Rectangle 14">
            <a:hlinkClick r:id="rId8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6" name="Rounded Rectangle 15">
            <a:hlinkClick r:id="rId9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7" name="Rounded Rectangle 16">
            <a:hlinkClick r:id="rId10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8" name="Rounded Rectangle 17">
            <a:hlinkClick r:id="rId11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19" name="Rounded Rectangle 18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2" action="ppaction://hlinksldjump"/>
              </a:rPr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2781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88641"/>
            <a:ext cx="7200800" cy="5712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/>
              <a:t>9. </a:t>
            </a:r>
            <a:r>
              <a:rPr lang="en-US" sz="1600" dirty="0" err="1"/>
              <a:t>Perhatikan</a:t>
            </a:r>
            <a:r>
              <a:rPr lang="en-US" sz="1600" dirty="0"/>
              <a:t> diagram </a:t>
            </a:r>
            <a:r>
              <a:rPr lang="en-US" sz="1600" dirty="0" err="1"/>
              <a:t>panah</a:t>
            </a:r>
            <a:r>
              <a:rPr lang="en-US" sz="1600" dirty="0"/>
              <a:t> di </a:t>
            </a:r>
            <a:r>
              <a:rPr lang="en-US" sz="1600" dirty="0" err="1"/>
              <a:t>samping</a:t>
            </a:r>
            <a:r>
              <a:rPr lang="en-US" sz="1600" dirty="0" smtClean="0"/>
              <a:t>!</a:t>
            </a:r>
            <a:endParaRPr lang="id-ID" sz="1600" dirty="0" smtClean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r>
              <a:rPr lang="id-ID" sz="1600" dirty="0" smtClean="0"/>
              <a:t>     </a:t>
            </a:r>
            <a:r>
              <a:rPr lang="en-US" sz="1600" dirty="0" err="1" smtClean="0"/>
              <a:t>Kodomain</a:t>
            </a:r>
            <a:r>
              <a:rPr lang="en-US" sz="1600" dirty="0" smtClean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pemetaan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....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a. {</a:t>
            </a:r>
            <a:r>
              <a:rPr lang="en-US" sz="1600" dirty="0" err="1"/>
              <a:t>Aam</a:t>
            </a:r>
            <a:r>
              <a:rPr lang="en-US" sz="1600" dirty="0"/>
              <a:t>, </a:t>
            </a:r>
            <a:r>
              <a:rPr lang="en-US" sz="1600" dirty="0" err="1"/>
              <a:t>Trisno</a:t>
            </a:r>
            <a:r>
              <a:rPr lang="en-US" sz="1600" dirty="0"/>
              <a:t>, </a:t>
            </a:r>
            <a:r>
              <a:rPr lang="en-US" sz="1600" dirty="0" err="1"/>
              <a:t>Ilham</a:t>
            </a:r>
            <a:r>
              <a:rPr lang="en-US" sz="1600" dirty="0"/>
              <a:t>, </a:t>
            </a:r>
            <a:r>
              <a:rPr lang="en-US" sz="1600" dirty="0" err="1"/>
              <a:t>Lisda</a:t>
            </a:r>
            <a:r>
              <a:rPr lang="en-US" sz="1600" dirty="0"/>
              <a:t>, </a:t>
            </a:r>
            <a:r>
              <a:rPr lang="en-US" sz="1600" dirty="0" err="1"/>
              <a:t>Dewi</a:t>
            </a:r>
            <a:r>
              <a:rPr lang="en-US" sz="1600" dirty="0"/>
              <a:t>}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{6, 7, 8, 9, 10}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c. {7, 8, 9, 10}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d. {6, 7, 8, 9</a:t>
            </a:r>
            <a:r>
              <a:rPr lang="en-US" sz="1600" dirty="0" smtClean="0"/>
              <a:t>,}</a:t>
            </a:r>
            <a:endParaRPr lang="id-ID" sz="1600" dirty="0" smtClean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r>
              <a:rPr lang="en-US" sz="1600" dirty="0"/>
              <a:t>10. </a:t>
            </a:r>
            <a:r>
              <a:rPr lang="en-US" sz="1600" dirty="0" err="1"/>
              <a:t>Diketahui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pasangan</a:t>
            </a:r>
            <a:r>
              <a:rPr lang="en-US" sz="1600" dirty="0"/>
              <a:t> </a:t>
            </a:r>
            <a:r>
              <a:rPr lang="en-US" sz="1600" dirty="0" err="1"/>
              <a:t>berurutan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pemetaan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{(1, 2), (</a:t>
            </a:r>
            <a:r>
              <a:rPr lang="en-US" sz="1600" dirty="0" smtClean="0"/>
              <a:t>2,5</a:t>
            </a:r>
            <a:r>
              <a:rPr lang="en-US" sz="1600" dirty="0"/>
              <a:t>), (3, 4), (4, 6)}. Range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pemetaan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smtClean="0"/>
              <a:t>....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a. {1, 2, 3, 4} </a:t>
            </a:r>
            <a:r>
              <a:rPr lang="id-ID" sz="1600" dirty="0" smtClean="0"/>
              <a:t>			</a:t>
            </a:r>
            <a:r>
              <a:rPr lang="en-US" sz="1600" dirty="0" smtClean="0"/>
              <a:t>c</a:t>
            </a:r>
            <a:r>
              <a:rPr lang="en-US" sz="1600" dirty="0"/>
              <a:t>. {2, 4, 5, 6}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{1, 5, 4, </a:t>
            </a:r>
            <a:r>
              <a:rPr lang="en-US" sz="1600" dirty="0" smtClean="0"/>
              <a:t>6}</a:t>
            </a:r>
            <a:r>
              <a:rPr lang="id-ID" sz="1600" dirty="0"/>
              <a:t>	</a:t>
            </a:r>
            <a:r>
              <a:rPr lang="id-ID" sz="1600" dirty="0" smtClean="0"/>
              <a:t>		</a:t>
            </a:r>
            <a:r>
              <a:rPr lang="en-US" sz="1600" dirty="0" smtClean="0"/>
              <a:t>d</a:t>
            </a:r>
            <a:r>
              <a:rPr lang="en-US" sz="1600" dirty="0"/>
              <a:t>. {3, 4, 5, 6}</a:t>
            </a:r>
            <a:endParaRPr lang="id-ID" sz="1600" dirty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r>
              <a:rPr lang="en-US" sz="1600" dirty="0"/>
              <a:t>11.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i="1" dirty="0"/>
              <a:t>f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A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B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aturan</a:t>
            </a:r>
            <a:r>
              <a:rPr lang="en-US" sz="1600" dirty="0"/>
              <a:t> –3</a:t>
            </a:r>
            <a:r>
              <a:rPr lang="en-US" sz="1600" i="1" dirty="0"/>
              <a:t>x </a:t>
            </a:r>
            <a:r>
              <a:rPr lang="en-US" sz="1600" dirty="0"/>
              <a:t>+ 2, </a:t>
            </a:r>
            <a:r>
              <a:rPr lang="en-US" sz="1600" i="1" dirty="0"/>
              <a:t>x </a:t>
            </a:r>
            <a:r>
              <a:rPr lang="en-US" sz="1600" dirty="0"/>
              <a:t>∈ </a:t>
            </a:r>
            <a:r>
              <a:rPr lang="en-US" sz="1600" i="1" dirty="0"/>
              <a:t>A</a:t>
            </a:r>
            <a:r>
              <a:rPr lang="en-US" sz="1600" dirty="0"/>
              <a:t>. </a:t>
            </a:r>
            <a:r>
              <a:rPr lang="en-US" sz="1600" dirty="0" err="1" smtClean="0"/>
              <a:t>Jika</a:t>
            </a:r>
            <a:r>
              <a:rPr lang="id-ID" sz="1600" dirty="0"/>
              <a:t> </a:t>
            </a:r>
            <a:r>
              <a:rPr lang="en-US" sz="1600" dirty="0" err="1" smtClean="0"/>
              <a:t>diketahui</a:t>
            </a:r>
            <a:r>
              <a:rPr lang="en-US" sz="1600" dirty="0" smtClean="0"/>
              <a:t> </a:t>
            </a:r>
            <a:r>
              <a:rPr lang="en-US" sz="1600" i="1" dirty="0"/>
              <a:t>A </a:t>
            </a:r>
            <a:r>
              <a:rPr lang="en-US" sz="1600" dirty="0"/>
              <a:t>= {2, 3, 5, 7},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daerah</a:t>
            </a:r>
            <a:r>
              <a:rPr lang="en-US" sz="1600" dirty="0"/>
              <a:t> </a:t>
            </a:r>
            <a:r>
              <a:rPr lang="en-US" sz="1600" dirty="0" err="1"/>
              <a:t>hasilnya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....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a. {-4, -7, -13, -19} </a:t>
            </a:r>
            <a:r>
              <a:rPr lang="id-ID" sz="1600" dirty="0" smtClean="0"/>
              <a:t>			</a:t>
            </a:r>
            <a:r>
              <a:rPr lang="en-US" sz="1600" dirty="0" smtClean="0"/>
              <a:t>c</a:t>
            </a:r>
            <a:r>
              <a:rPr lang="en-US" sz="1600" dirty="0"/>
              <a:t>. {-4, -5, -13, -19}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{-4, -7, -12, -19} </a:t>
            </a:r>
            <a:r>
              <a:rPr lang="id-ID" sz="1600" dirty="0"/>
              <a:t>	</a:t>
            </a:r>
            <a:r>
              <a:rPr lang="id-ID" sz="1600" dirty="0" smtClean="0"/>
              <a:t>		</a:t>
            </a:r>
            <a:r>
              <a:rPr lang="en-US" sz="1600" dirty="0" smtClean="0"/>
              <a:t>d</a:t>
            </a:r>
            <a:r>
              <a:rPr lang="en-US" sz="1600" dirty="0"/>
              <a:t>. {-4, -7, -13, -18}</a:t>
            </a:r>
            <a:endParaRPr lang="id-ID" sz="1600" dirty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endParaRPr lang="id-ID" sz="1600" dirty="0"/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19842631">
            <a:off x="-247733" y="412481"/>
            <a:ext cx="2602632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400" dirty="0" smtClean="0">
                <a:solidFill>
                  <a:srgbClr val="7030A0"/>
                </a:solidFill>
              </a:rPr>
              <a:t>Penutup</a:t>
            </a:r>
            <a:endParaRPr lang="id-ID" sz="2400" dirty="0">
              <a:solidFill>
                <a:srgbClr val="7030A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3933" y="560625"/>
            <a:ext cx="2276475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val 13">
            <a:hlinkClick r:id="rId6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6" name="Rounded Rectangle 15">
            <a:hlinkClick r:id="rId7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7" name="Rounded Rectangle 16">
            <a:hlinkClick r:id="rId8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8" name="Rounded Rectangle 17">
            <a:hlinkClick r:id="rId9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9" name="Rounded Rectangle 18">
            <a:hlinkClick r:id="rId10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20" name="Rounded Rectangle 19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1" action="ppaction://hlinksldjump"/>
              </a:rPr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7200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80" y="179725"/>
            <a:ext cx="7359908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/>
              <a:t>12. </a:t>
            </a:r>
            <a:r>
              <a:rPr lang="en-US" sz="1600" dirty="0" err="1"/>
              <a:t>Misal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A </a:t>
            </a:r>
            <a:r>
              <a:rPr lang="en-US" sz="1600" dirty="0"/>
              <a:t>= {</a:t>
            </a:r>
            <a:r>
              <a:rPr lang="en-US" sz="1600" i="1" dirty="0"/>
              <a:t>a, b, c, d</a:t>
            </a:r>
            <a:r>
              <a:rPr lang="en-US" sz="1600" dirty="0"/>
              <a:t>}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i="1" dirty="0"/>
              <a:t>B </a:t>
            </a:r>
            <a:r>
              <a:rPr lang="en-US" sz="1600" dirty="0"/>
              <a:t>= {1, 2, 3, 4}. </a:t>
            </a:r>
            <a:r>
              <a:rPr lang="en-US" sz="1600" dirty="0" err="1"/>
              <a:t>Banyaknya</a:t>
            </a:r>
            <a:r>
              <a:rPr lang="en-US" sz="1600" dirty="0"/>
              <a:t> </a:t>
            </a:r>
            <a:r>
              <a:rPr lang="en-US" sz="1600" dirty="0" err="1" smtClean="0"/>
              <a:t>korespondensi</a:t>
            </a:r>
            <a:r>
              <a:rPr lang="id-ID" sz="1600" dirty="0"/>
              <a:t> </a:t>
            </a:r>
            <a:r>
              <a:rPr lang="en-US" sz="1600" dirty="0" err="1" smtClean="0"/>
              <a:t>satu-satu</a:t>
            </a:r>
            <a:r>
              <a:rPr lang="en-US" sz="1600" dirty="0" smtClean="0"/>
              <a:t> </a:t>
            </a:r>
            <a:r>
              <a:rPr lang="en-US" sz="1600" dirty="0"/>
              <a:t>yang </a:t>
            </a:r>
            <a:r>
              <a:rPr lang="en-US" sz="1600" dirty="0" err="1"/>
              <a:t>mungkin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A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i="1" dirty="0"/>
              <a:t>B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smtClean="0"/>
              <a:t>....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a. 6 </a:t>
            </a:r>
            <a:r>
              <a:rPr lang="id-ID" sz="1600" dirty="0"/>
              <a:t>	</a:t>
            </a:r>
            <a:r>
              <a:rPr lang="id-ID" sz="1600" dirty="0" smtClean="0"/>
              <a:t>			</a:t>
            </a:r>
            <a:r>
              <a:rPr lang="en-US" sz="1600" dirty="0" smtClean="0"/>
              <a:t>c</a:t>
            </a:r>
            <a:r>
              <a:rPr lang="en-US" sz="1600" dirty="0"/>
              <a:t>. 24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12 </a:t>
            </a:r>
            <a:r>
              <a:rPr lang="id-ID" sz="1600" dirty="0" smtClean="0"/>
              <a:t>				</a:t>
            </a:r>
            <a:r>
              <a:rPr lang="en-US" sz="1600" dirty="0" smtClean="0"/>
              <a:t>d</a:t>
            </a:r>
            <a:r>
              <a:rPr lang="en-US" sz="1600" dirty="0"/>
              <a:t>. 36</a:t>
            </a:r>
            <a:endParaRPr lang="id-ID" sz="1600" dirty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r>
              <a:rPr lang="en-US" sz="1600" dirty="0"/>
              <a:t>13.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i="1" dirty="0"/>
              <a:t>f</a:t>
            </a:r>
            <a:r>
              <a:rPr lang="en-US" sz="1600" dirty="0"/>
              <a:t>(</a:t>
            </a:r>
            <a:r>
              <a:rPr lang="en-US" sz="1600" i="1" dirty="0"/>
              <a:t>x</a:t>
            </a:r>
            <a:r>
              <a:rPr lang="en-US" sz="1600" dirty="0"/>
              <a:t>) = 2</a:t>
            </a:r>
            <a:r>
              <a:rPr lang="en-US" sz="1600" i="1" dirty="0"/>
              <a:t>x</a:t>
            </a:r>
            <a:r>
              <a:rPr lang="en-US" sz="1600" dirty="0"/>
              <a:t>2 – 3</a:t>
            </a:r>
            <a:r>
              <a:rPr lang="en-US" sz="1600" i="1" dirty="0"/>
              <a:t>x </a:t>
            </a:r>
            <a:r>
              <a:rPr lang="en-US" sz="1600" dirty="0"/>
              <a:t>+ 1,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i="1" dirty="0"/>
              <a:t>f</a:t>
            </a:r>
            <a:r>
              <a:rPr lang="en-US" sz="1600" dirty="0"/>
              <a:t>(–2) </a:t>
            </a:r>
            <a:r>
              <a:rPr lang="en-US" sz="1600" dirty="0" err="1"/>
              <a:t>adalah</a:t>
            </a:r>
            <a:r>
              <a:rPr lang="en-US" sz="1600" dirty="0"/>
              <a:t> ....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a. 2 </a:t>
            </a:r>
            <a:r>
              <a:rPr lang="id-ID" sz="1600" dirty="0" smtClean="0"/>
              <a:t>				</a:t>
            </a:r>
            <a:r>
              <a:rPr lang="en-US" sz="1600" dirty="0" smtClean="0"/>
              <a:t>c</a:t>
            </a:r>
            <a:r>
              <a:rPr lang="en-US" sz="1600" dirty="0"/>
              <a:t>. 12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6 </a:t>
            </a:r>
            <a:r>
              <a:rPr lang="id-ID" sz="1600" dirty="0"/>
              <a:t>	</a:t>
            </a:r>
            <a:r>
              <a:rPr lang="id-ID" sz="1600" dirty="0" smtClean="0"/>
              <a:t>			</a:t>
            </a:r>
            <a:r>
              <a:rPr lang="en-US" sz="1600" dirty="0" smtClean="0"/>
              <a:t>d</a:t>
            </a:r>
            <a:r>
              <a:rPr lang="en-US" sz="1600" dirty="0"/>
              <a:t>. </a:t>
            </a:r>
            <a:r>
              <a:rPr lang="en-US" sz="1600" dirty="0" smtClean="0"/>
              <a:t>15</a:t>
            </a:r>
            <a:endParaRPr lang="id-ID" sz="1600" dirty="0" smtClean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r>
              <a:rPr lang="en-US" sz="1600" dirty="0"/>
              <a:t>14.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i="1" dirty="0"/>
              <a:t>f</a:t>
            </a:r>
            <a:r>
              <a:rPr lang="en-US" sz="1600" dirty="0"/>
              <a:t>(</a:t>
            </a:r>
            <a:r>
              <a:rPr lang="en-US" sz="1600" i="1" dirty="0"/>
              <a:t>x</a:t>
            </a:r>
            <a:r>
              <a:rPr lang="en-US" sz="1600" dirty="0"/>
              <a:t>) = 2</a:t>
            </a:r>
            <a:r>
              <a:rPr lang="en-US" sz="1600" i="1" dirty="0"/>
              <a:t>x</a:t>
            </a:r>
            <a:r>
              <a:rPr lang="en-US" sz="1600" dirty="0"/>
              <a:t>2 – 1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i="1" dirty="0"/>
              <a:t>f</a:t>
            </a:r>
            <a:r>
              <a:rPr lang="en-US" sz="1600" dirty="0"/>
              <a:t>(</a:t>
            </a:r>
            <a:r>
              <a:rPr lang="en-US" sz="1600" i="1" dirty="0"/>
              <a:t>x </a:t>
            </a:r>
            <a:r>
              <a:rPr lang="en-US" sz="1600" dirty="0"/>
              <a:t>– 1) </a:t>
            </a:r>
            <a:r>
              <a:rPr lang="en-US" sz="1600" dirty="0" err="1"/>
              <a:t>adalah</a:t>
            </a:r>
            <a:r>
              <a:rPr lang="en-US" sz="1600" dirty="0"/>
              <a:t> .....</a:t>
            </a:r>
            <a:endParaRPr lang="id-ID" sz="1600" dirty="0"/>
          </a:p>
          <a:p>
            <a:pPr marL="0" indent="0">
              <a:buNone/>
            </a:pPr>
            <a:r>
              <a:rPr lang="en-US" sz="1600" dirty="0" smtClean="0"/>
              <a:t>a</a:t>
            </a:r>
            <a:r>
              <a:rPr lang="en-US" sz="1600" dirty="0"/>
              <a:t>. 2</a:t>
            </a:r>
            <a:r>
              <a:rPr lang="en-US" sz="1600" i="1" dirty="0"/>
              <a:t>x</a:t>
            </a:r>
            <a:r>
              <a:rPr lang="en-US" sz="1600" dirty="0"/>
              <a:t>2 + 1 </a:t>
            </a:r>
            <a:r>
              <a:rPr lang="id-ID" sz="1600" dirty="0" smtClean="0"/>
              <a:t>				</a:t>
            </a:r>
            <a:r>
              <a:rPr lang="en-US" sz="1600" dirty="0" smtClean="0"/>
              <a:t>c</a:t>
            </a:r>
            <a:r>
              <a:rPr lang="en-US" sz="1600" dirty="0"/>
              <a:t>. 2</a:t>
            </a:r>
            <a:r>
              <a:rPr lang="en-US" sz="1600" i="1" dirty="0"/>
              <a:t>x</a:t>
            </a:r>
            <a:r>
              <a:rPr lang="en-US" sz="1600" dirty="0"/>
              <a:t>2 – 4</a:t>
            </a:r>
            <a:r>
              <a:rPr lang="en-US" sz="1600" i="1" dirty="0"/>
              <a:t>x </a:t>
            </a:r>
            <a:r>
              <a:rPr lang="en-US" sz="1600" dirty="0"/>
              <a:t>+ 1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2</a:t>
            </a:r>
            <a:r>
              <a:rPr lang="en-US" sz="1600" i="1" dirty="0"/>
              <a:t>x</a:t>
            </a:r>
            <a:r>
              <a:rPr lang="en-US" sz="1600" dirty="0"/>
              <a:t>2 + 3 </a:t>
            </a:r>
            <a:r>
              <a:rPr lang="id-ID" sz="1600" dirty="0"/>
              <a:t>	</a:t>
            </a:r>
            <a:r>
              <a:rPr lang="id-ID" sz="1600" dirty="0" smtClean="0"/>
              <a:t>			</a:t>
            </a:r>
            <a:r>
              <a:rPr lang="en-US" sz="1600" dirty="0" smtClean="0"/>
              <a:t>d</a:t>
            </a:r>
            <a:r>
              <a:rPr lang="en-US" sz="1600" dirty="0"/>
              <a:t>. 2</a:t>
            </a:r>
            <a:r>
              <a:rPr lang="en-US" sz="1600" i="1" dirty="0"/>
              <a:t>x</a:t>
            </a:r>
            <a:r>
              <a:rPr lang="en-US" sz="1600" dirty="0"/>
              <a:t>2 + 4</a:t>
            </a:r>
            <a:r>
              <a:rPr lang="en-US" sz="1600" i="1" dirty="0"/>
              <a:t>x </a:t>
            </a:r>
            <a:r>
              <a:rPr lang="en-US" sz="1600" dirty="0"/>
              <a:t>– 1</a:t>
            </a:r>
            <a:endParaRPr lang="id-ID" sz="1600" dirty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r>
              <a:rPr lang="en-US" sz="1600" dirty="0" smtClean="0"/>
              <a:t>15</a:t>
            </a:r>
            <a:r>
              <a:rPr lang="en-US" sz="1600" dirty="0"/>
              <a:t>. </a:t>
            </a:r>
            <a:r>
              <a:rPr lang="en-US" sz="1600" dirty="0" err="1"/>
              <a:t>Diketahui</a:t>
            </a:r>
            <a:r>
              <a:rPr lang="en-US" sz="1600" dirty="0"/>
              <a:t> </a:t>
            </a:r>
            <a:r>
              <a:rPr lang="en-US" sz="1600" i="1" dirty="0"/>
              <a:t>f</a:t>
            </a:r>
            <a:r>
              <a:rPr lang="en-US" sz="1600" dirty="0"/>
              <a:t>(</a:t>
            </a:r>
            <a:r>
              <a:rPr lang="en-US" sz="1600" i="1" dirty="0"/>
              <a:t>x</a:t>
            </a:r>
            <a:r>
              <a:rPr lang="en-US" sz="1600" dirty="0"/>
              <a:t>) = </a:t>
            </a:r>
            <a:r>
              <a:rPr lang="en-US" sz="1600" i="1" dirty="0" err="1"/>
              <a:t>a</a:t>
            </a:r>
            <a:r>
              <a:rPr lang="en-US" sz="1600" dirty="0" err="1"/>
              <a:t>√</a:t>
            </a:r>
            <a:r>
              <a:rPr lang="en-US" sz="1600" i="1" dirty="0" err="1"/>
              <a:t>x</a:t>
            </a:r>
            <a:r>
              <a:rPr lang="en-US" sz="1600" i="1" dirty="0"/>
              <a:t> </a:t>
            </a:r>
            <a:r>
              <a:rPr lang="en-US" sz="1600" dirty="0"/>
              <a:t>+ 7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i="1" dirty="0"/>
              <a:t>f</a:t>
            </a:r>
            <a:r>
              <a:rPr lang="en-US" sz="1600" dirty="0"/>
              <a:t>(4) = –3.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i="1" dirty="0"/>
              <a:t>f</a:t>
            </a:r>
            <a:r>
              <a:rPr lang="en-US" sz="1600" dirty="0"/>
              <a:t>(9) </a:t>
            </a:r>
            <a:r>
              <a:rPr lang="en-US" sz="1600" dirty="0" err="1"/>
              <a:t>adalah</a:t>
            </a:r>
            <a:r>
              <a:rPr lang="en-US" sz="1600" dirty="0"/>
              <a:t> ....</a:t>
            </a:r>
            <a:endParaRPr lang="id-ID" sz="1600" dirty="0"/>
          </a:p>
          <a:p>
            <a:pPr marL="0" indent="0">
              <a:buNone/>
            </a:pPr>
            <a:r>
              <a:rPr lang="en-US" sz="1600" dirty="0" smtClean="0"/>
              <a:t>a</a:t>
            </a:r>
            <a:r>
              <a:rPr lang="en-US" sz="1600" dirty="0"/>
              <a:t>. </a:t>
            </a:r>
            <a:r>
              <a:rPr lang="en-US" sz="1600" dirty="0" smtClean="0"/>
              <a:t>8</a:t>
            </a:r>
            <a:r>
              <a:rPr lang="id-ID" sz="1600" dirty="0" smtClean="0"/>
              <a:t>				</a:t>
            </a:r>
            <a:r>
              <a:rPr lang="en-US" sz="1600" dirty="0" smtClean="0"/>
              <a:t>c. </a:t>
            </a:r>
            <a:r>
              <a:rPr lang="en-US" sz="1600" dirty="0"/>
              <a:t>0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5 </a:t>
            </a:r>
            <a:r>
              <a:rPr lang="id-ID" sz="1600" dirty="0" smtClean="0"/>
              <a:t>				</a:t>
            </a:r>
            <a:r>
              <a:rPr lang="en-US" sz="1600" dirty="0" smtClean="0"/>
              <a:t>d</a:t>
            </a:r>
            <a:r>
              <a:rPr lang="en-US" sz="1600" dirty="0"/>
              <a:t>. -</a:t>
            </a:r>
            <a:r>
              <a:rPr lang="en-US" sz="1600" dirty="0" smtClean="0"/>
              <a:t>8</a:t>
            </a:r>
            <a:endParaRPr lang="id-ID" sz="1600" dirty="0" smtClean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r>
              <a:rPr lang="en-US" sz="1600" dirty="0"/>
              <a:t>16. </a:t>
            </a:r>
            <a:r>
              <a:rPr lang="en-US" sz="1600" dirty="0" err="1"/>
              <a:t>Diketahui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pasangan</a:t>
            </a:r>
            <a:r>
              <a:rPr lang="en-US" sz="1600" dirty="0"/>
              <a:t> </a:t>
            </a:r>
            <a:r>
              <a:rPr lang="en-US" sz="1600" dirty="0" err="1"/>
              <a:t>berurutan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pemetaan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{(1, 3), (</a:t>
            </a:r>
            <a:r>
              <a:rPr lang="en-US" sz="1600" dirty="0" smtClean="0"/>
              <a:t>2,5</a:t>
            </a:r>
            <a:r>
              <a:rPr lang="en-US" sz="1600" dirty="0"/>
              <a:t>), (3, 7), (4, 9)}. Range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pemetaan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smtClean="0"/>
              <a:t>....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a. {1, 2, 3, 4} </a:t>
            </a:r>
            <a:r>
              <a:rPr lang="id-ID" sz="1600" dirty="0" smtClean="0"/>
              <a:t>			</a:t>
            </a:r>
            <a:r>
              <a:rPr lang="en-US" sz="1600" dirty="0" smtClean="0"/>
              <a:t>c</a:t>
            </a:r>
            <a:r>
              <a:rPr lang="en-US" sz="1600" dirty="0"/>
              <a:t>. {3, 5, 7, </a:t>
            </a:r>
            <a:r>
              <a:rPr lang="en-US" sz="1600" dirty="0" smtClean="0"/>
              <a:t>9}</a:t>
            </a:r>
            <a:endParaRPr lang="id-ID" sz="1600" dirty="0"/>
          </a:p>
          <a:p>
            <a:pPr marL="0" indent="0">
              <a:buNone/>
            </a:pPr>
            <a:r>
              <a:rPr lang="en-US" sz="1600" dirty="0" smtClean="0"/>
              <a:t>b. </a:t>
            </a:r>
            <a:r>
              <a:rPr lang="en-US" sz="1600" dirty="0"/>
              <a:t>{1, 5, 7, 9} </a:t>
            </a:r>
            <a:r>
              <a:rPr lang="id-ID" sz="1600" dirty="0"/>
              <a:t>	</a:t>
            </a:r>
            <a:r>
              <a:rPr lang="id-ID" sz="1600" dirty="0" smtClean="0"/>
              <a:t>		</a:t>
            </a:r>
            <a:r>
              <a:rPr lang="en-US" sz="1600" dirty="0" smtClean="0"/>
              <a:t>d</a:t>
            </a:r>
            <a:r>
              <a:rPr lang="en-US" sz="1600" dirty="0"/>
              <a:t>. {1, 3, 5, 7}</a:t>
            </a:r>
            <a:endParaRPr lang="id-ID" sz="1600" dirty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endParaRPr lang="id-ID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9842631">
            <a:off x="-247733" y="412481"/>
            <a:ext cx="2602632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400" dirty="0" smtClean="0">
                <a:solidFill>
                  <a:srgbClr val="7030A0"/>
                </a:solidFill>
              </a:rPr>
              <a:t>Penutup</a:t>
            </a:r>
            <a:endParaRPr lang="id-ID" sz="2400" dirty="0">
              <a:solidFill>
                <a:srgbClr val="7030A0"/>
              </a:solidFill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2" name="Right Arrow 11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4" name="Oval 13">
            <a:hlinkClick r:id="rId5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6" name="Rounded Rectangle 15">
            <a:hlinkClick r:id="rId6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7" name="Rounded Rectangle 16">
            <a:hlinkClick r:id="rId7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8" name="Rounded Rectangle 17">
            <a:hlinkClick r:id="rId8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9" name="Rounded Rectangle 18">
            <a:hlinkClick r:id="rId9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20" name="Rounded Rectangle 19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0" action="ppaction://hlinksldjump"/>
              </a:rPr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9135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584" y="260649"/>
            <a:ext cx="7344904" cy="5640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17. </a:t>
            </a:r>
            <a:r>
              <a:rPr lang="en-US" sz="1600" dirty="0" err="1"/>
              <a:t>Misal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A </a:t>
            </a:r>
            <a:r>
              <a:rPr lang="en-US" sz="1600" dirty="0"/>
              <a:t>= {</a:t>
            </a:r>
            <a:r>
              <a:rPr lang="en-US" sz="1600" i="1" dirty="0"/>
              <a:t>p, e, l, i, t, a</a:t>
            </a:r>
            <a:r>
              <a:rPr lang="en-US" sz="1600" dirty="0"/>
              <a:t>}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A × B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smtClean="0"/>
              <a:t>48.</a:t>
            </a:r>
            <a:r>
              <a:rPr lang="id-ID" sz="1600" dirty="0"/>
              <a:t> </a:t>
            </a:r>
            <a:r>
              <a:rPr lang="en-US" sz="1600" dirty="0" err="1" smtClean="0"/>
              <a:t>Banyak</a:t>
            </a:r>
            <a:r>
              <a:rPr lang="en-US" sz="1600" dirty="0" smtClean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B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smtClean="0"/>
              <a:t>....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a. 8 </a:t>
            </a:r>
            <a:r>
              <a:rPr lang="id-ID" sz="1600" dirty="0" smtClean="0"/>
              <a:t>				</a:t>
            </a:r>
            <a:r>
              <a:rPr lang="en-US" sz="1600" dirty="0" smtClean="0"/>
              <a:t>c</a:t>
            </a:r>
            <a:r>
              <a:rPr lang="en-US" sz="1600" dirty="0"/>
              <a:t>. </a:t>
            </a:r>
            <a:r>
              <a:rPr lang="en-US" sz="1600" dirty="0" smtClean="0"/>
              <a:t>6</a:t>
            </a:r>
            <a:endParaRPr lang="id-ID" sz="1600" dirty="0"/>
          </a:p>
          <a:p>
            <a:pPr marL="0" indent="0">
              <a:buNone/>
            </a:pPr>
            <a:r>
              <a:rPr lang="en-US" sz="1600" dirty="0" smtClean="0"/>
              <a:t>b</a:t>
            </a:r>
            <a:r>
              <a:rPr lang="en-US" sz="1600" dirty="0"/>
              <a:t>. 7 </a:t>
            </a:r>
            <a:r>
              <a:rPr lang="id-ID" sz="1600" dirty="0" smtClean="0"/>
              <a:t>				</a:t>
            </a:r>
            <a:r>
              <a:rPr lang="en-US" sz="1600" dirty="0" smtClean="0"/>
              <a:t>d</a:t>
            </a:r>
            <a:r>
              <a:rPr lang="en-US" sz="1600" dirty="0"/>
              <a:t>. 5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18. Dari </a:t>
            </a:r>
            <a:r>
              <a:rPr lang="en-US" sz="1600" dirty="0" err="1"/>
              <a:t>pernyataan-pernyataan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, </a:t>
            </a:r>
            <a:r>
              <a:rPr lang="en-US" sz="1600" dirty="0" err="1"/>
              <a:t>manakah</a:t>
            </a:r>
            <a:r>
              <a:rPr lang="en-US" sz="1600" dirty="0"/>
              <a:t> yang </a:t>
            </a:r>
            <a:r>
              <a:rPr lang="en-US" sz="1600" dirty="0" err="1"/>
              <a:t>termasuk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 smtClean="0"/>
              <a:t>bentuk</a:t>
            </a:r>
            <a:r>
              <a:rPr lang="id-ID" sz="1600" dirty="0"/>
              <a:t> </a:t>
            </a:r>
            <a:r>
              <a:rPr lang="en-US" sz="1600" dirty="0" err="1" smtClean="0"/>
              <a:t>korespondensi</a:t>
            </a:r>
            <a:r>
              <a:rPr lang="en-US" sz="1600" dirty="0" smtClean="0"/>
              <a:t> </a:t>
            </a:r>
            <a:r>
              <a:rPr lang="en-US" sz="1600" dirty="0" err="1"/>
              <a:t>satu-satu</a:t>
            </a:r>
            <a:r>
              <a:rPr lang="en-US" sz="1600" dirty="0"/>
              <a:t>.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(i) </a:t>
            </a:r>
            <a:r>
              <a:rPr lang="en-US" sz="1600" dirty="0" err="1"/>
              <a:t>Nama</a:t>
            </a:r>
            <a:r>
              <a:rPr lang="en-US" sz="1600" dirty="0"/>
              <a:t> </a:t>
            </a:r>
            <a:r>
              <a:rPr lang="en-US" sz="1600" dirty="0" err="1"/>
              <a:t>presiden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r>
              <a:rPr lang="en-US" sz="1600" dirty="0"/>
              <a:t> yang </a:t>
            </a:r>
            <a:r>
              <a:rPr lang="en-US" sz="1600" dirty="0" err="1"/>
              <a:t>dipimpinnya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(ii) </a:t>
            </a:r>
            <a:r>
              <a:rPr lang="en-US" sz="1600" dirty="0" err="1"/>
              <a:t>Lagu</a:t>
            </a:r>
            <a:r>
              <a:rPr lang="en-US" sz="1600" dirty="0"/>
              <a:t> </a:t>
            </a:r>
            <a:r>
              <a:rPr lang="en-US" sz="1600" dirty="0" err="1"/>
              <a:t>kebangsaan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negaranya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(iii) Negara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ibukota</a:t>
            </a:r>
            <a:r>
              <a:rPr lang="en-US" sz="1600" dirty="0"/>
              <a:t> </a:t>
            </a:r>
            <a:r>
              <a:rPr lang="en-US" sz="1600" dirty="0" err="1" smtClean="0"/>
              <a:t>negaranya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a. (i), (ii) </a:t>
            </a:r>
            <a:r>
              <a:rPr lang="id-ID" sz="1600" dirty="0" smtClean="0"/>
              <a:t>				c</a:t>
            </a:r>
            <a:r>
              <a:rPr lang="en-US" sz="1600" dirty="0" smtClean="0"/>
              <a:t>. </a:t>
            </a:r>
            <a:r>
              <a:rPr lang="en-US" sz="1600" dirty="0"/>
              <a:t>(ii), (iii)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(i), (iii) </a:t>
            </a:r>
            <a:r>
              <a:rPr lang="id-ID" sz="1600" dirty="0"/>
              <a:t>	</a:t>
            </a:r>
            <a:r>
              <a:rPr lang="id-ID" sz="1600" dirty="0" smtClean="0"/>
              <a:t>			</a:t>
            </a:r>
            <a:r>
              <a:rPr lang="en-US" sz="1600" dirty="0" smtClean="0"/>
              <a:t>d</a:t>
            </a:r>
            <a:r>
              <a:rPr lang="en-US" sz="1600" dirty="0"/>
              <a:t>. (i), (ii), (iii</a:t>
            </a:r>
            <a:r>
              <a:rPr lang="en-US" sz="1600" dirty="0" smtClean="0"/>
              <a:t>)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19.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pemetaan</a:t>
            </a:r>
            <a:r>
              <a:rPr lang="en-US" sz="1600" dirty="0"/>
              <a:t> </a:t>
            </a:r>
            <a:r>
              <a:rPr lang="en-US" sz="1600" dirty="0" err="1"/>
              <a:t>dinyatakan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pasangan</a:t>
            </a:r>
            <a:r>
              <a:rPr lang="en-US" sz="1600" dirty="0"/>
              <a:t> </a:t>
            </a:r>
            <a:r>
              <a:rPr lang="en-US" sz="1600" dirty="0" err="1"/>
              <a:t>berurutan</a:t>
            </a:r>
            <a:r>
              <a:rPr lang="en-US" sz="1600" dirty="0"/>
              <a:t> {(0, 0), (</a:t>
            </a:r>
            <a:r>
              <a:rPr lang="en-US" sz="1600" dirty="0" smtClean="0"/>
              <a:t>1,3</a:t>
            </a:r>
            <a:r>
              <a:rPr lang="en-US" sz="1600" dirty="0"/>
              <a:t>), (2, 8), (3, 15)}. </a:t>
            </a:r>
            <a:r>
              <a:rPr lang="en-US" sz="1600" dirty="0" err="1"/>
              <a:t>Aturan</a:t>
            </a:r>
            <a:r>
              <a:rPr lang="en-US" sz="1600" dirty="0"/>
              <a:t> </a:t>
            </a:r>
            <a:r>
              <a:rPr lang="en-US" sz="1600" dirty="0" err="1"/>
              <a:t>pemetaan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smtClean="0"/>
              <a:t>....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a. </a:t>
            </a:r>
            <a:r>
              <a:rPr lang="en-US" sz="1600" i="1" dirty="0"/>
              <a:t>x</a:t>
            </a:r>
            <a:r>
              <a:rPr lang="en-US" sz="1600" baseline="30000" dirty="0"/>
              <a:t>2</a:t>
            </a:r>
            <a:r>
              <a:rPr lang="en-US" sz="1600" dirty="0"/>
              <a:t> + 2 </a:t>
            </a:r>
            <a:r>
              <a:rPr lang="id-ID" sz="1600" dirty="0" smtClean="0"/>
              <a:t>				</a:t>
            </a:r>
            <a:r>
              <a:rPr lang="en-US" sz="1600" dirty="0" smtClean="0"/>
              <a:t>c</a:t>
            </a:r>
            <a:r>
              <a:rPr lang="en-US" sz="1600" dirty="0"/>
              <a:t>. </a:t>
            </a:r>
            <a:r>
              <a:rPr lang="en-US" sz="1600" i="1" dirty="0"/>
              <a:t>x</a:t>
            </a:r>
            <a:r>
              <a:rPr lang="en-US" sz="1600" baseline="30000" dirty="0"/>
              <a:t>2</a:t>
            </a:r>
            <a:r>
              <a:rPr lang="en-US" sz="1600" dirty="0"/>
              <a:t> + 2</a:t>
            </a:r>
            <a:r>
              <a:rPr lang="en-US" sz="1600" i="1" dirty="0"/>
              <a:t>x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</a:t>
            </a:r>
            <a:r>
              <a:rPr lang="en-US" sz="1600" i="1" dirty="0"/>
              <a:t>x</a:t>
            </a:r>
            <a:r>
              <a:rPr lang="en-US" sz="1600" baseline="30000" dirty="0"/>
              <a:t>3</a:t>
            </a:r>
            <a:r>
              <a:rPr lang="en-US" sz="1600" dirty="0"/>
              <a:t> </a:t>
            </a:r>
            <a:r>
              <a:rPr lang="id-ID" sz="1600" dirty="0" smtClean="0"/>
              <a:t>				</a:t>
            </a:r>
            <a:r>
              <a:rPr lang="en-US" sz="1600" dirty="0" smtClean="0"/>
              <a:t>d. </a:t>
            </a:r>
            <a:r>
              <a:rPr lang="en-US" sz="1600" i="1" dirty="0" smtClean="0"/>
              <a:t>x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+ 2</a:t>
            </a:r>
            <a:r>
              <a:rPr lang="en-US" sz="1600" i="1" dirty="0" smtClean="0"/>
              <a:t>x </a:t>
            </a:r>
            <a:r>
              <a:rPr lang="en-US" sz="1600" dirty="0" smtClean="0"/>
              <a:t>– 2</a:t>
            </a:r>
            <a:endParaRPr lang="id-ID" sz="1600" dirty="0" smtClean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r>
              <a:rPr lang="en-US" sz="1600" dirty="0"/>
              <a:t>20. </a:t>
            </a:r>
            <a:r>
              <a:rPr lang="en-US" sz="1600" dirty="0" err="1"/>
              <a:t>Diketahui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pasangan</a:t>
            </a:r>
            <a:r>
              <a:rPr lang="en-US" sz="1600" dirty="0"/>
              <a:t> </a:t>
            </a:r>
            <a:r>
              <a:rPr lang="en-US" sz="1600" dirty="0" err="1"/>
              <a:t>berurutan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pemetaan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{(1, 0), (2, 5), (3, 12), (4, 21)}. </a:t>
            </a:r>
            <a:r>
              <a:rPr lang="en-US" sz="1600" dirty="0" err="1"/>
              <a:t>Aturan</a:t>
            </a:r>
            <a:r>
              <a:rPr lang="en-US" sz="1600" dirty="0"/>
              <a:t> </a:t>
            </a:r>
            <a:r>
              <a:rPr lang="en-US" sz="1600" dirty="0" err="1"/>
              <a:t>pemetaan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....</a:t>
            </a:r>
            <a:endParaRPr lang="id-ID" sz="1600" dirty="0"/>
          </a:p>
          <a:p>
            <a:pPr marL="0" indent="0">
              <a:buNone/>
            </a:pPr>
            <a:endParaRPr lang="id-ID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9842631">
            <a:off x="-247733" y="412481"/>
            <a:ext cx="2602632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400" dirty="0" smtClean="0">
                <a:solidFill>
                  <a:srgbClr val="7030A0"/>
                </a:solidFill>
              </a:rPr>
              <a:t>Penutup</a:t>
            </a:r>
            <a:endParaRPr lang="id-ID" sz="2400" dirty="0">
              <a:solidFill>
                <a:srgbClr val="7030A0"/>
              </a:solidFill>
            </a:endParaRPr>
          </a:p>
        </p:txBody>
      </p:sp>
      <p:sp>
        <p:nvSpPr>
          <p:cNvPr id="10" name="Left Arrow 9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1" name="Right Arrow 10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3" name="Oval 12">
            <a:hlinkClick r:id="rId5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5" name="Rounded Rectangle 14">
            <a:hlinkClick r:id="rId6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6" name="Rounded Rectangle 15">
            <a:hlinkClick r:id="rId7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7" name="Rounded Rectangle 16">
            <a:hlinkClick r:id="rId8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8" name="Rounded Rectangle 17">
            <a:hlinkClick r:id="rId9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19" name="Rounded Rectangle 18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0" action="ppaction://hlinksldjump"/>
              </a:rPr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4428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584" y="260649"/>
            <a:ext cx="7344904" cy="5640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/>
              <a:t>a. </a:t>
            </a:r>
            <a:r>
              <a:rPr lang="en-US" sz="1600" i="1" dirty="0"/>
              <a:t>x</a:t>
            </a:r>
            <a:r>
              <a:rPr lang="en-US" sz="1600" baseline="30000" dirty="0"/>
              <a:t>2</a:t>
            </a:r>
            <a:r>
              <a:rPr lang="en-US" sz="1600" dirty="0"/>
              <a:t> + 2 </a:t>
            </a:r>
            <a:r>
              <a:rPr lang="id-ID" sz="1600" dirty="0" smtClean="0"/>
              <a:t>				c</a:t>
            </a:r>
            <a:r>
              <a:rPr lang="en-US" sz="1600" dirty="0" smtClean="0"/>
              <a:t>. </a:t>
            </a:r>
            <a:r>
              <a:rPr lang="en-US" sz="1600" i="1" dirty="0"/>
              <a:t>x</a:t>
            </a:r>
            <a:r>
              <a:rPr lang="en-US" sz="1600" baseline="30000" dirty="0"/>
              <a:t>2</a:t>
            </a:r>
            <a:r>
              <a:rPr lang="en-US" sz="1600" dirty="0"/>
              <a:t> + 2</a:t>
            </a:r>
            <a:r>
              <a:rPr lang="en-US" sz="1600" i="1" dirty="0"/>
              <a:t>x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</a:t>
            </a:r>
            <a:r>
              <a:rPr lang="en-US" sz="1600" i="1" dirty="0"/>
              <a:t>x</a:t>
            </a:r>
            <a:r>
              <a:rPr lang="en-US" sz="1600" baseline="30000" dirty="0"/>
              <a:t>2</a:t>
            </a:r>
            <a:r>
              <a:rPr lang="en-US" sz="1600" dirty="0"/>
              <a:t> + 2</a:t>
            </a:r>
            <a:r>
              <a:rPr lang="en-US" sz="1600" i="1" dirty="0"/>
              <a:t>x </a:t>
            </a:r>
            <a:r>
              <a:rPr lang="en-US" sz="1600" dirty="0"/>
              <a:t>- 2 </a:t>
            </a:r>
            <a:r>
              <a:rPr lang="id-ID" sz="1600" dirty="0" smtClean="0"/>
              <a:t>			</a:t>
            </a:r>
            <a:r>
              <a:rPr lang="en-US" sz="1600" dirty="0" smtClean="0"/>
              <a:t>d</a:t>
            </a:r>
            <a:r>
              <a:rPr lang="en-US" sz="1600" dirty="0"/>
              <a:t>. </a:t>
            </a:r>
            <a:r>
              <a:rPr lang="en-US" sz="1600" i="1" dirty="0"/>
              <a:t>x</a:t>
            </a:r>
            <a:r>
              <a:rPr lang="en-US" sz="1600" baseline="30000" dirty="0"/>
              <a:t>2</a:t>
            </a:r>
            <a:r>
              <a:rPr lang="en-US" sz="1600" dirty="0"/>
              <a:t> + 2</a:t>
            </a:r>
            <a:r>
              <a:rPr lang="en-US" sz="1600" i="1" dirty="0"/>
              <a:t>x </a:t>
            </a:r>
            <a:r>
              <a:rPr lang="en-US" sz="1600" dirty="0"/>
              <a:t>– </a:t>
            </a:r>
            <a:r>
              <a:rPr lang="en-US" sz="1600" dirty="0" smtClean="0"/>
              <a:t>3</a:t>
            </a:r>
            <a:endParaRPr lang="id-ID" sz="1600" dirty="0" smtClean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B.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</a:rPr>
              <a:t>Selesaikan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</a:rPr>
              <a:t>soal-soal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</a:rPr>
              <a:t>berikut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</a:rPr>
              <a:t>ini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!</a:t>
            </a:r>
            <a:endParaRPr lang="id-ID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d-ID" sz="16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/>
              <a:t>1. </a:t>
            </a:r>
            <a:r>
              <a:rPr lang="en-US" sz="1600" dirty="0" err="1"/>
              <a:t>Diketahui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P </a:t>
            </a:r>
            <a:r>
              <a:rPr lang="en-US" sz="1600" dirty="0"/>
              <a:t>= {0, 1, 2, 3}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i="1" dirty="0"/>
              <a:t>Q </a:t>
            </a:r>
            <a:r>
              <a:rPr lang="en-US" sz="1600" dirty="0"/>
              <a:t>= {0, 1, 4, 8, 18, 27}. </a:t>
            </a:r>
            <a:r>
              <a:rPr lang="en-US" sz="1600" dirty="0" err="1"/>
              <a:t>Tentukan</a:t>
            </a:r>
            <a:r>
              <a:rPr lang="en-US" sz="1600" dirty="0"/>
              <a:t>: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a.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pasangan</a:t>
            </a:r>
            <a:r>
              <a:rPr lang="en-US" sz="1600" dirty="0"/>
              <a:t> </a:t>
            </a:r>
            <a:r>
              <a:rPr lang="en-US" sz="1600" dirty="0" err="1"/>
              <a:t>berurutan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i="1" dirty="0"/>
              <a:t>Q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i="1" dirty="0"/>
              <a:t>P </a:t>
            </a:r>
            <a:r>
              <a:rPr lang="en-US" sz="1600" dirty="0"/>
              <a:t>yang </a:t>
            </a:r>
            <a:r>
              <a:rPr lang="en-US" sz="1600" dirty="0" err="1"/>
              <a:t>menyatakan</a:t>
            </a:r>
            <a:r>
              <a:rPr lang="en-US" sz="1600" dirty="0"/>
              <a:t> </a:t>
            </a:r>
            <a:r>
              <a:rPr lang="en-US" sz="1600" dirty="0" err="1"/>
              <a:t>relasi</a:t>
            </a:r>
            <a:r>
              <a:rPr lang="en-US" sz="1600" dirty="0"/>
              <a:t> “</a:t>
            </a:r>
            <a:r>
              <a:rPr lang="en-US" sz="1600" dirty="0" err="1"/>
              <a:t>pangkat</a:t>
            </a:r>
            <a:r>
              <a:rPr lang="en-US" sz="1600" dirty="0"/>
              <a:t> </a:t>
            </a:r>
            <a:r>
              <a:rPr lang="en-US" sz="1600" dirty="0" err="1"/>
              <a:t>tiga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”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</a:t>
            </a:r>
            <a:r>
              <a:rPr lang="en-US" sz="1600" dirty="0" err="1"/>
              <a:t>Buat</a:t>
            </a:r>
            <a:r>
              <a:rPr lang="en-US" sz="1600" dirty="0"/>
              <a:t> diagram </a:t>
            </a:r>
            <a:r>
              <a:rPr lang="en-US" sz="1600" dirty="0" err="1"/>
              <a:t>panah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relasi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!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c. </a:t>
            </a:r>
            <a:r>
              <a:rPr lang="en-US" sz="1600" dirty="0" err="1"/>
              <a:t>Buat</a:t>
            </a:r>
            <a:r>
              <a:rPr lang="en-US" sz="1600" dirty="0"/>
              <a:t> diagram </a:t>
            </a:r>
            <a:r>
              <a:rPr lang="en-US" sz="1600" dirty="0" err="1"/>
              <a:t>kartesius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relasi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!</a:t>
            </a:r>
            <a:endParaRPr lang="id-ID" sz="1600" dirty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r>
              <a:rPr lang="en-US" sz="1600" dirty="0" smtClean="0"/>
              <a:t>2</a:t>
            </a:r>
            <a:r>
              <a:rPr lang="en-US" sz="1600" dirty="0"/>
              <a:t>. </a:t>
            </a:r>
            <a:r>
              <a:rPr lang="en-US" sz="1600" dirty="0" err="1"/>
              <a:t>Misal</a:t>
            </a:r>
            <a:r>
              <a:rPr lang="en-US" sz="1600" dirty="0"/>
              <a:t> </a:t>
            </a:r>
            <a:r>
              <a:rPr lang="en-US" sz="1600" i="1" dirty="0"/>
              <a:t>A </a:t>
            </a:r>
            <a:r>
              <a:rPr lang="en-US" sz="1600" dirty="0"/>
              <a:t>= {2, 3, 5, 7}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i="1" dirty="0"/>
              <a:t>B </a:t>
            </a:r>
            <a:r>
              <a:rPr lang="en-US" sz="1600" dirty="0"/>
              <a:t>= {-17, -11, -7, -5, -3, -2 }.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i="1" dirty="0"/>
              <a:t>f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i="1" dirty="0"/>
              <a:t>A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i="1" dirty="0"/>
              <a:t>B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i="1" dirty="0"/>
              <a:t>f </a:t>
            </a:r>
            <a:r>
              <a:rPr lang="en-US" sz="1600" dirty="0"/>
              <a:t>: </a:t>
            </a:r>
            <a:r>
              <a:rPr lang="en-US" sz="1600" i="1" dirty="0"/>
              <a:t>x </a:t>
            </a:r>
            <a:r>
              <a:rPr lang="en-US" sz="1600" dirty="0" smtClean="0"/>
              <a:t>→–</a:t>
            </a:r>
            <a:r>
              <a:rPr lang="en-US" sz="1600" dirty="0"/>
              <a:t>3</a:t>
            </a:r>
            <a:r>
              <a:rPr lang="en-US" sz="1600" i="1" dirty="0"/>
              <a:t>x </a:t>
            </a:r>
            <a:r>
              <a:rPr lang="en-US" sz="1600" dirty="0"/>
              <a:t>+ 4, </a:t>
            </a:r>
            <a:r>
              <a:rPr lang="en-US" sz="1600" i="1" dirty="0"/>
              <a:t>x </a:t>
            </a:r>
            <a:r>
              <a:rPr lang="en-US" sz="1600" dirty="0"/>
              <a:t>∈ </a:t>
            </a:r>
            <a:r>
              <a:rPr lang="en-US" sz="1600" i="1" dirty="0"/>
              <a:t>A</a:t>
            </a:r>
            <a:r>
              <a:rPr lang="en-US" sz="1600" dirty="0"/>
              <a:t>, </a:t>
            </a:r>
            <a:r>
              <a:rPr lang="en-US" sz="1600" dirty="0" err="1"/>
              <a:t>nyatakan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i="1" dirty="0"/>
              <a:t>f </a:t>
            </a:r>
            <a:r>
              <a:rPr lang="en-US" sz="1600" dirty="0" err="1"/>
              <a:t>dalam</a:t>
            </a:r>
            <a:r>
              <a:rPr lang="en-US" sz="1600" dirty="0"/>
              <a:t>: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a. Diagram </a:t>
            </a:r>
            <a:r>
              <a:rPr lang="en-US" sz="1600" dirty="0" err="1"/>
              <a:t>panah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Diagram </a:t>
            </a:r>
            <a:r>
              <a:rPr lang="en-US" sz="1600" dirty="0" err="1" smtClean="0"/>
              <a:t>kartesius</a:t>
            </a:r>
            <a:endParaRPr lang="id-ID" sz="1600" dirty="0" smtClean="0"/>
          </a:p>
          <a:p>
            <a:pPr marL="0" indent="0">
              <a:buNone/>
            </a:pPr>
            <a:r>
              <a:rPr lang="en-US" sz="1600" dirty="0" smtClean="0"/>
              <a:t>c</a:t>
            </a:r>
            <a:r>
              <a:rPr lang="en-US" sz="1600" dirty="0"/>
              <a:t>.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pasangan</a:t>
            </a:r>
            <a:r>
              <a:rPr lang="en-US" sz="1600" dirty="0"/>
              <a:t> </a:t>
            </a:r>
            <a:r>
              <a:rPr lang="en-US" sz="1600" dirty="0" err="1"/>
              <a:t>terurut</a:t>
            </a:r>
            <a:endParaRPr lang="id-ID" sz="1600" dirty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r>
              <a:rPr lang="en-US" sz="1600" dirty="0" smtClean="0"/>
              <a:t>3</a:t>
            </a:r>
            <a:r>
              <a:rPr lang="en-US" sz="1600" dirty="0"/>
              <a:t>. </a:t>
            </a:r>
            <a:r>
              <a:rPr lang="en-US" sz="1600" dirty="0" err="1"/>
              <a:t>Tentukanlah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A × B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diketahui</a:t>
            </a:r>
            <a:r>
              <a:rPr lang="en-US" sz="1600" dirty="0"/>
              <a:t>: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a. </a:t>
            </a:r>
            <a:r>
              <a:rPr lang="en-US" sz="1600" i="1" dirty="0"/>
              <a:t>A </a:t>
            </a:r>
            <a:r>
              <a:rPr lang="en-US" sz="1600" dirty="0"/>
              <a:t>= {</a:t>
            </a:r>
            <a:r>
              <a:rPr lang="en-US" sz="1600" i="1" dirty="0"/>
              <a:t>a, b, c</a:t>
            </a:r>
            <a:r>
              <a:rPr lang="en-US" sz="1600" dirty="0"/>
              <a:t>}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i="1" dirty="0"/>
              <a:t>B </a:t>
            </a:r>
            <a:r>
              <a:rPr lang="en-US" sz="1600" dirty="0"/>
              <a:t>= {1, 2, 3, 4}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</a:t>
            </a:r>
            <a:r>
              <a:rPr lang="en-US" sz="1600" i="1" dirty="0"/>
              <a:t>A </a:t>
            </a:r>
            <a:r>
              <a:rPr lang="en-US" sz="1600" dirty="0"/>
              <a:t>= {</a:t>
            </a:r>
            <a:r>
              <a:rPr lang="en-US" sz="1600" i="1" dirty="0"/>
              <a:t>s, e, k, o, l, a, h</a:t>
            </a:r>
            <a:r>
              <a:rPr lang="en-US" sz="1600" dirty="0"/>
              <a:t>}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i="1" dirty="0"/>
              <a:t>B </a:t>
            </a:r>
            <a:r>
              <a:rPr lang="en-US" sz="1600" dirty="0"/>
              <a:t>= {</a:t>
            </a:r>
            <a:r>
              <a:rPr lang="en-US" sz="1600" i="1" dirty="0"/>
              <a:t>m, u, s, i, k</a:t>
            </a:r>
            <a:r>
              <a:rPr lang="en-US" sz="1600" dirty="0"/>
              <a:t>}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c. </a:t>
            </a:r>
            <a:r>
              <a:rPr lang="en-US" sz="1600" i="1" dirty="0"/>
              <a:t>A </a:t>
            </a:r>
            <a:r>
              <a:rPr lang="en-US" sz="1600" dirty="0"/>
              <a:t>= {</a:t>
            </a:r>
            <a:r>
              <a:rPr lang="en-US" sz="1600" i="1" dirty="0"/>
              <a:t>c, i, n, t, a</a:t>
            </a:r>
            <a:r>
              <a:rPr lang="en-US" sz="1600" dirty="0"/>
              <a:t>}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i="1" dirty="0"/>
              <a:t>B </a:t>
            </a:r>
            <a:r>
              <a:rPr lang="en-US" sz="1600" dirty="0"/>
              <a:t>= {2, 3, 5}</a:t>
            </a:r>
            <a:endParaRPr lang="id-ID" sz="1600" dirty="0"/>
          </a:p>
          <a:p>
            <a:pPr marL="0" indent="0">
              <a:buNone/>
            </a:pPr>
            <a:endParaRPr lang="id-ID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d-ID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endParaRPr lang="id-ID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9842631">
            <a:off x="-247733" y="412481"/>
            <a:ext cx="2602632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400" dirty="0" smtClean="0">
                <a:solidFill>
                  <a:srgbClr val="7030A0"/>
                </a:solidFill>
              </a:rPr>
              <a:t>Penutup</a:t>
            </a:r>
            <a:endParaRPr lang="id-ID" sz="2400" dirty="0">
              <a:solidFill>
                <a:srgbClr val="7030A0"/>
              </a:solidFill>
            </a:endParaRPr>
          </a:p>
        </p:txBody>
      </p:sp>
      <p:sp>
        <p:nvSpPr>
          <p:cNvPr id="10" name="Left Arrow 9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1" name="Right Arrow 10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3" name="Oval 12">
            <a:hlinkClick r:id="rId5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5" name="Rounded Rectangle 14">
            <a:hlinkClick r:id="rId6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6" name="Rounded Rectangle 15">
            <a:hlinkClick r:id="rId7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7" name="Rounded Rectangle 16">
            <a:hlinkClick r:id="rId8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8" name="Rounded Rectangle 17">
            <a:hlinkClick r:id="rId9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19" name="Rounded Rectangle 18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0" action="ppaction://hlinksldjump"/>
              </a:rPr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9929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584" y="260649"/>
            <a:ext cx="7344904" cy="5640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4.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i="1" dirty="0"/>
              <a:t>f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P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Q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aturan</a:t>
            </a:r>
            <a:r>
              <a:rPr lang="en-US" sz="1600" dirty="0"/>
              <a:t> 2</a:t>
            </a:r>
            <a:r>
              <a:rPr lang="en-US" sz="1600" i="1" dirty="0"/>
              <a:t>x </a:t>
            </a:r>
            <a:r>
              <a:rPr lang="en-US" sz="1600" dirty="0"/>
              <a:t>– 2, </a:t>
            </a:r>
            <a:r>
              <a:rPr lang="en-US" sz="1600" i="1" dirty="0"/>
              <a:t>x </a:t>
            </a:r>
            <a:r>
              <a:rPr lang="en-US" sz="1600" dirty="0"/>
              <a:t>∈ </a:t>
            </a:r>
            <a:r>
              <a:rPr lang="en-US" sz="1600" i="1" dirty="0"/>
              <a:t>P</a:t>
            </a:r>
            <a:r>
              <a:rPr lang="en-US" sz="1600" dirty="0"/>
              <a:t>. </a:t>
            </a:r>
            <a:r>
              <a:rPr lang="en-US" sz="1600" dirty="0" err="1" smtClean="0"/>
              <a:t>Jika</a:t>
            </a:r>
            <a:r>
              <a:rPr lang="id-ID" sz="1600" dirty="0"/>
              <a:t> </a:t>
            </a:r>
            <a:r>
              <a:rPr lang="en-US" sz="1600" dirty="0" err="1" smtClean="0"/>
              <a:t>diketahui</a:t>
            </a:r>
            <a:r>
              <a:rPr lang="en-US" sz="1600" dirty="0" smtClean="0"/>
              <a:t> </a:t>
            </a:r>
            <a:r>
              <a:rPr lang="en-US" sz="1600" i="1" dirty="0"/>
              <a:t>P </a:t>
            </a:r>
            <a:r>
              <a:rPr lang="en-US" sz="1600" dirty="0"/>
              <a:t>= {2, 3, 5, 7} </a:t>
            </a:r>
            <a:r>
              <a:rPr lang="en-US" sz="1600" dirty="0" err="1"/>
              <a:t>dan</a:t>
            </a:r>
            <a:r>
              <a:rPr lang="en-US" sz="1600" dirty="0"/>
              <a:t> Q = {1, 2, 3, ..., 12}. </a:t>
            </a:r>
            <a:r>
              <a:rPr lang="en-US" sz="1600" dirty="0" err="1"/>
              <a:t>Tentukan</a:t>
            </a:r>
            <a:r>
              <a:rPr lang="en-US" sz="1600" dirty="0"/>
              <a:t>: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a.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pasangan</a:t>
            </a:r>
            <a:r>
              <a:rPr lang="en-US" sz="1600" dirty="0"/>
              <a:t> </a:t>
            </a:r>
            <a:r>
              <a:rPr lang="en-US" sz="1600" dirty="0" err="1"/>
              <a:t>terurut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i="1" dirty="0"/>
              <a:t>f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Daerah </a:t>
            </a:r>
            <a:r>
              <a:rPr lang="en-US" sz="1600" dirty="0" err="1"/>
              <a:t>asal</a:t>
            </a:r>
            <a:r>
              <a:rPr lang="en-US" sz="1600" dirty="0"/>
              <a:t>, </a:t>
            </a:r>
            <a:r>
              <a:rPr lang="en-US" sz="1600" dirty="0" err="1"/>
              <a:t>daerah</a:t>
            </a:r>
            <a:r>
              <a:rPr lang="en-US" sz="1600" dirty="0"/>
              <a:t> </a:t>
            </a:r>
            <a:r>
              <a:rPr lang="en-US" sz="1600" dirty="0" err="1"/>
              <a:t>kawan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daerah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i="1" dirty="0"/>
              <a:t>f</a:t>
            </a:r>
            <a:endParaRPr lang="id-ID" sz="1600" dirty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r>
              <a:rPr lang="en-US" sz="1600" dirty="0" smtClean="0"/>
              <a:t>5</a:t>
            </a:r>
            <a:r>
              <a:rPr lang="en-US" sz="1600" dirty="0"/>
              <a:t>. </a:t>
            </a:r>
            <a:r>
              <a:rPr lang="en-US" sz="1600" dirty="0" err="1"/>
              <a:t>Gambarkan</a:t>
            </a:r>
            <a:r>
              <a:rPr lang="en-US" sz="1600" dirty="0"/>
              <a:t> </a:t>
            </a:r>
            <a:r>
              <a:rPr lang="en-US" sz="1600" dirty="0" err="1"/>
              <a:t>grafik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i="1" dirty="0"/>
              <a:t>f</a:t>
            </a:r>
            <a:r>
              <a:rPr lang="en-US" sz="1600" dirty="0"/>
              <a:t>(</a:t>
            </a:r>
            <a:r>
              <a:rPr lang="en-US" sz="1600" i="1" dirty="0"/>
              <a:t>x</a:t>
            </a:r>
            <a:r>
              <a:rPr lang="en-US" sz="1600" dirty="0"/>
              <a:t>) = – </a:t>
            </a:r>
            <a:r>
              <a:rPr lang="en-US" sz="1600" dirty="0" smtClean="0"/>
              <a:t>1</a:t>
            </a:r>
            <a:r>
              <a:rPr lang="en-US" sz="1600" i="1" dirty="0" smtClean="0"/>
              <a:t>x </a:t>
            </a:r>
            <a:r>
              <a:rPr lang="en-US" sz="1600" dirty="0"/>
              <a:t>+ 2 ,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diketahui</a:t>
            </a:r>
            <a:r>
              <a:rPr lang="en-US" sz="1600" dirty="0"/>
              <a:t>: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a. Daerah </a:t>
            </a:r>
            <a:r>
              <a:rPr lang="en-US" sz="1600" dirty="0" err="1"/>
              <a:t>asalnya</a:t>
            </a:r>
            <a:r>
              <a:rPr lang="en-US" sz="1600" dirty="0"/>
              <a:t> {0, 2, 4, 8}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Daerah </a:t>
            </a:r>
            <a:r>
              <a:rPr lang="en-US" sz="1600" dirty="0" err="1"/>
              <a:t>asalnya</a:t>
            </a:r>
            <a:r>
              <a:rPr lang="en-US" sz="1600" dirty="0"/>
              <a:t> </a:t>
            </a:r>
            <a:r>
              <a:rPr lang="en-US" sz="1600" dirty="0" err="1"/>
              <a:t>bilangan</a:t>
            </a:r>
            <a:r>
              <a:rPr lang="en-US" sz="1600" dirty="0"/>
              <a:t> real</a:t>
            </a:r>
            <a:endParaRPr lang="id-ID" sz="1600" dirty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r>
              <a:rPr lang="en-US" sz="1600" dirty="0" smtClean="0"/>
              <a:t>6</a:t>
            </a:r>
            <a:r>
              <a:rPr lang="en-US" sz="1600" dirty="0"/>
              <a:t>. </a:t>
            </a:r>
            <a:r>
              <a:rPr lang="en-US" sz="1600" dirty="0" err="1"/>
              <a:t>Diketahui</a:t>
            </a:r>
            <a:r>
              <a:rPr lang="en-US" sz="1600" dirty="0"/>
              <a:t> domain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{0, 1, 2, 3, 4, 5, 6, 7, 8, 9, 10}.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i="1" dirty="0"/>
              <a:t>f</a:t>
            </a:r>
            <a:r>
              <a:rPr lang="en-US" sz="1600" dirty="0"/>
              <a:t>(</a:t>
            </a:r>
            <a:r>
              <a:rPr lang="en-US" sz="1600" i="1" dirty="0"/>
              <a:t>x</a:t>
            </a:r>
            <a:r>
              <a:rPr lang="en-US" sz="1600" dirty="0"/>
              <a:t>) = 0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i="1" dirty="0"/>
              <a:t>x </a:t>
            </a:r>
            <a:r>
              <a:rPr lang="en-US" sz="1600" dirty="0"/>
              <a:t>= 0, </a:t>
            </a:r>
            <a:r>
              <a:rPr lang="en-US" sz="1600" i="1" dirty="0"/>
              <a:t>f</a:t>
            </a:r>
            <a:r>
              <a:rPr lang="en-US" sz="1600" dirty="0"/>
              <a:t>(</a:t>
            </a:r>
            <a:r>
              <a:rPr lang="en-US" sz="1600" i="1" dirty="0"/>
              <a:t>x</a:t>
            </a:r>
            <a:r>
              <a:rPr lang="en-US" sz="1600" dirty="0"/>
              <a:t>) = </a:t>
            </a:r>
            <a:r>
              <a:rPr lang="en-US" sz="1600" i="1" dirty="0"/>
              <a:t>x</a:t>
            </a:r>
            <a:r>
              <a:rPr lang="en-US" sz="1600" dirty="0"/>
              <a:t>2 + 1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i="1" dirty="0"/>
              <a:t>x </a:t>
            </a:r>
            <a:r>
              <a:rPr lang="en-US" sz="1600" dirty="0" err="1"/>
              <a:t>ganjil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i="1" dirty="0"/>
              <a:t>f</a:t>
            </a:r>
            <a:r>
              <a:rPr lang="en-US" sz="1600" dirty="0"/>
              <a:t>(</a:t>
            </a:r>
            <a:r>
              <a:rPr lang="en-US" sz="1600" i="1" dirty="0"/>
              <a:t>x</a:t>
            </a:r>
            <a:r>
              <a:rPr lang="en-US" sz="1600" dirty="0"/>
              <a:t>) = </a:t>
            </a:r>
            <a:r>
              <a:rPr lang="en-US" sz="1600" i="1" dirty="0"/>
              <a:t>x</a:t>
            </a:r>
            <a:r>
              <a:rPr lang="en-US" sz="1600" dirty="0"/>
              <a:t>2 - 1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i="1" dirty="0"/>
              <a:t>x </a:t>
            </a:r>
            <a:r>
              <a:rPr lang="en-US" sz="1600" dirty="0" err="1"/>
              <a:t>genap</a:t>
            </a:r>
            <a:r>
              <a:rPr lang="en-US" sz="1600" dirty="0"/>
              <a:t>, </a:t>
            </a:r>
            <a:r>
              <a:rPr lang="en-US" sz="1600" dirty="0" err="1"/>
              <a:t>tentukan</a:t>
            </a:r>
            <a:r>
              <a:rPr lang="en-US" sz="1600" dirty="0"/>
              <a:t>: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a.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pasangan</a:t>
            </a:r>
            <a:r>
              <a:rPr lang="en-US" sz="1600" dirty="0"/>
              <a:t> </a:t>
            </a:r>
            <a:r>
              <a:rPr lang="en-US" sz="1600" dirty="0" err="1"/>
              <a:t>berurutan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Diagram </a:t>
            </a:r>
            <a:r>
              <a:rPr lang="en-US" sz="1600" dirty="0" err="1"/>
              <a:t>panah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c. Diagram </a:t>
            </a:r>
            <a:r>
              <a:rPr lang="en-US" sz="1600" dirty="0" err="1" smtClean="0"/>
              <a:t>kartesius</a:t>
            </a:r>
            <a:endParaRPr lang="id-ID" sz="1600" dirty="0" smtClean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r>
              <a:rPr lang="en-US" sz="1600" dirty="0"/>
              <a:t>7.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A </a:t>
            </a:r>
            <a:r>
              <a:rPr lang="en-US" sz="1600" dirty="0"/>
              <a:t>= {9, 16, 25, 36, 49}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B </a:t>
            </a:r>
            <a:r>
              <a:rPr lang="en-US" sz="1600" dirty="0"/>
              <a:t>= {3, 4, 5, 6 ,7}, </a:t>
            </a:r>
            <a:r>
              <a:rPr lang="en-US" sz="1600" dirty="0" err="1"/>
              <a:t>tentukan</a:t>
            </a:r>
            <a:r>
              <a:rPr lang="en-US" sz="1600" dirty="0"/>
              <a:t>: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a. </a:t>
            </a:r>
            <a:r>
              <a:rPr lang="en-US" sz="1600" dirty="0" err="1"/>
              <a:t>Relasi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A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B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</a:t>
            </a:r>
            <a:r>
              <a:rPr lang="en-US" sz="1600" dirty="0" err="1"/>
              <a:t>Nyatakan</a:t>
            </a:r>
            <a:r>
              <a:rPr lang="en-US" sz="1600" dirty="0"/>
              <a:t> </a:t>
            </a:r>
            <a:r>
              <a:rPr lang="en-US" sz="1600" dirty="0" err="1"/>
              <a:t>relasi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diagram </a:t>
            </a:r>
            <a:r>
              <a:rPr lang="en-US" sz="1600" dirty="0" err="1"/>
              <a:t>panah</a:t>
            </a:r>
            <a:r>
              <a:rPr lang="en-US" sz="1600" dirty="0"/>
              <a:t>, diagram </a:t>
            </a:r>
            <a:r>
              <a:rPr lang="en-US" sz="1600" dirty="0" err="1"/>
              <a:t>kartesius</a:t>
            </a:r>
            <a:r>
              <a:rPr lang="en-US" sz="1600" dirty="0" smtClean="0"/>
              <a:t>,</a:t>
            </a:r>
            <a:r>
              <a:rPr lang="id-ID" sz="1600" dirty="0" smtClean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pasangan</a:t>
            </a:r>
            <a:r>
              <a:rPr lang="en-US" sz="1600" dirty="0"/>
              <a:t> </a:t>
            </a:r>
            <a:r>
              <a:rPr lang="en-US" sz="1600" dirty="0" err="1"/>
              <a:t>berurutan</a:t>
            </a:r>
            <a:r>
              <a:rPr lang="en-US" sz="1600" dirty="0"/>
              <a:t>!</a:t>
            </a:r>
            <a:endParaRPr lang="id-ID" sz="1600" dirty="0"/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endParaRPr lang="id-ID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9842631">
            <a:off x="-247733" y="412481"/>
            <a:ext cx="2602632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400" dirty="0" smtClean="0">
                <a:solidFill>
                  <a:srgbClr val="7030A0"/>
                </a:solidFill>
              </a:rPr>
              <a:t>Penutup</a:t>
            </a:r>
            <a:endParaRPr lang="id-ID" sz="2400" dirty="0">
              <a:solidFill>
                <a:srgbClr val="7030A0"/>
              </a:solidFill>
            </a:endParaRPr>
          </a:p>
        </p:txBody>
      </p:sp>
      <p:sp>
        <p:nvSpPr>
          <p:cNvPr id="10" name="Left Arrow 9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1" name="Right Arrow 10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3" name="Oval 12">
            <a:hlinkClick r:id="rId5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5" name="Rounded Rectangle 14">
            <a:hlinkClick r:id="rId6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6" name="Rounded Rectangle 15">
            <a:hlinkClick r:id="rId7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7" name="Rounded Rectangle 16">
            <a:hlinkClick r:id="rId8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8" name="Rounded Rectangle 17">
            <a:hlinkClick r:id="rId9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19" name="Rounded Rectangle 18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0" action="ppaction://hlinksldjump"/>
              </a:rPr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9192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260649"/>
            <a:ext cx="7272808" cy="5640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8</a:t>
            </a:r>
            <a:r>
              <a:rPr lang="en-US" sz="1600" dirty="0"/>
              <a:t>. </a:t>
            </a:r>
            <a:r>
              <a:rPr lang="en-US" sz="1600" dirty="0" err="1"/>
              <a:t>Diketahui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R </a:t>
            </a:r>
            <a:r>
              <a:rPr lang="en-US" sz="1600" dirty="0"/>
              <a:t>= {Jakarta, </a:t>
            </a:r>
            <a:r>
              <a:rPr lang="en-US" sz="1600" dirty="0" err="1"/>
              <a:t>Singapura</a:t>
            </a:r>
            <a:r>
              <a:rPr lang="en-US" sz="1600" dirty="0"/>
              <a:t>, Manila, Kuala </a:t>
            </a:r>
            <a:r>
              <a:rPr lang="en-US" sz="1600" dirty="0" smtClean="0"/>
              <a:t>Lumpur,</a:t>
            </a:r>
            <a:r>
              <a:rPr lang="id-ID" sz="1600" dirty="0"/>
              <a:t> </a:t>
            </a:r>
            <a:r>
              <a:rPr lang="en-US" sz="1600" dirty="0" smtClean="0"/>
              <a:t>Bandar </a:t>
            </a:r>
            <a:r>
              <a:rPr lang="en-US" sz="1600" dirty="0"/>
              <a:t>Seri Begawan}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S </a:t>
            </a:r>
            <a:r>
              <a:rPr lang="en-US" sz="1600" dirty="0"/>
              <a:t>= {Malaysia, </a:t>
            </a:r>
            <a:r>
              <a:rPr lang="en-US" sz="1600" dirty="0" err="1"/>
              <a:t>Singapura</a:t>
            </a:r>
            <a:r>
              <a:rPr lang="en-US" sz="1600" dirty="0"/>
              <a:t>, </a:t>
            </a:r>
            <a:r>
              <a:rPr lang="en-US" sz="1600" dirty="0" smtClean="0"/>
              <a:t>Brunei</a:t>
            </a:r>
            <a:r>
              <a:rPr lang="id-ID" sz="1600" dirty="0"/>
              <a:t> </a:t>
            </a:r>
            <a:r>
              <a:rPr lang="en-US" sz="1600" dirty="0" smtClean="0"/>
              <a:t>Darussalam</a:t>
            </a:r>
            <a:r>
              <a:rPr lang="en-US" sz="1600" dirty="0"/>
              <a:t>, Filipina, Indonesia}. </a:t>
            </a:r>
            <a:r>
              <a:rPr lang="en-US" sz="1600" dirty="0" err="1"/>
              <a:t>Tentukan</a:t>
            </a:r>
            <a:r>
              <a:rPr lang="en-US" sz="1600" dirty="0"/>
              <a:t>: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a. </a:t>
            </a:r>
            <a:r>
              <a:rPr lang="en-US" sz="1600" dirty="0" err="1"/>
              <a:t>Relasi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R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S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</a:t>
            </a:r>
            <a:r>
              <a:rPr lang="en-US" sz="1600" dirty="0" err="1"/>
              <a:t>Nyatakan</a:t>
            </a:r>
            <a:r>
              <a:rPr lang="en-US" sz="1600" dirty="0"/>
              <a:t> </a:t>
            </a:r>
            <a:r>
              <a:rPr lang="en-US" sz="1600" dirty="0" err="1"/>
              <a:t>relasi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diagram </a:t>
            </a:r>
            <a:r>
              <a:rPr lang="en-US" sz="1600" dirty="0" err="1"/>
              <a:t>panah</a:t>
            </a:r>
            <a:r>
              <a:rPr lang="en-US" sz="1600" dirty="0"/>
              <a:t>, diagram </a:t>
            </a:r>
            <a:r>
              <a:rPr lang="en-US" sz="1600" dirty="0" err="1" smtClean="0"/>
              <a:t>kartesius</a:t>
            </a:r>
            <a:r>
              <a:rPr lang="en-US" sz="1600" dirty="0" smtClean="0"/>
              <a:t>,</a:t>
            </a:r>
            <a:r>
              <a:rPr lang="id-ID" sz="1600" dirty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pasangan</a:t>
            </a:r>
            <a:r>
              <a:rPr lang="en-US" sz="1600" dirty="0"/>
              <a:t> </a:t>
            </a:r>
            <a:r>
              <a:rPr lang="en-US" sz="1600" dirty="0" err="1"/>
              <a:t>berurutan</a:t>
            </a:r>
            <a:r>
              <a:rPr lang="en-US" sz="1600" dirty="0"/>
              <a:t>!</a:t>
            </a:r>
            <a:endParaRPr lang="id-ID" sz="1600" dirty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r>
              <a:rPr lang="en-US" sz="1600" dirty="0" smtClean="0"/>
              <a:t>9</a:t>
            </a:r>
            <a:r>
              <a:rPr lang="en-US" sz="1600" dirty="0"/>
              <a:t>.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P </a:t>
            </a:r>
            <a:r>
              <a:rPr lang="en-US" sz="1600" dirty="0"/>
              <a:t>= {6, 10, 14, 22, 26}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i="1" dirty="0"/>
              <a:t>Q </a:t>
            </a:r>
            <a:r>
              <a:rPr lang="en-US" sz="1600" dirty="0"/>
              <a:t>= {7, 11, 13, 3, 5}, </a:t>
            </a:r>
            <a:r>
              <a:rPr lang="en-US" sz="1600" dirty="0" err="1"/>
              <a:t>tentukan</a:t>
            </a:r>
            <a:r>
              <a:rPr lang="en-US" sz="1600" dirty="0"/>
              <a:t>: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a. </a:t>
            </a:r>
            <a:r>
              <a:rPr lang="en-US" sz="1600" dirty="0" err="1"/>
              <a:t>Relasi</a:t>
            </a:r>
            <a:r>
              <a:rPr lang="en-US" sz="1600" dirty="0"/>
              <a:t> yang </a:t>
            </a:r>
            <a:r>
              <a:rPr lang="en-US" sz="1600" dirty="0" err="1"/>
              <a:t>mungkin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P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Q</a:t>
            </a:r>
            <a:endParaRPr lang="id-ID" sz="1600" dirty="0"/>
          </a:p>
          <a:p>
            <a:pPr marL="0" indent="0">
              <a:buNone/>
            </a:pPr>
            <a:r>
              <a:rPr lang="en-US" sz="1600" dirty="0" smtClean="0"/>
              <a:t>b</a:t>
            </a:r>
            <a:r>
              <a:rPr lang="en-US" sz="1600" dirty="0"/>
              <a:t>. </a:t>
            </a:r>
            <a:r>
              <a:rPr lang="en-US" sz="1600" dirty="0" err="1"/>
              <a:t>Nyatakan</a:t>
            </a:r>
            <a:r>
              <a:rPr lang="en-US" sz="1600" dirty="0"/>
              <a:t> </a:t>
            </a:r>
            <a:r>
              <a:rPr lang="en-US" sz="1600" dirty="0" err="1"/>
              <a:t>relasi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diagram </a:t>
            </a:r>
            <a:r>
              <a:rPr lang="en-US" sz="1600" dirty="0" err="1"/>
              <a:t>panah</a:t>
            </a:r>
            <a:r>
              <a:rPr lang="en-US" sz="1600" dirty="0"/>
              <a:t>, diagram </a:t>
            </a:r>
            <a:r>
              <a:rPr lang="en-US" sz="1600" dirty="0" err="1" smtClean="0"/>
              <a:t>kartesius</a:t>
            </a:r>
            <a:r>
              <a:rPr lang="en-US" sz="1600" dirty="0" smtClean="0"/>
              <a:t>,</a:t>
            </a:r>
            <a:r>
              <a:rPr lang="id-ID" sz="1600" dirty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pasangan</a:t>
            </a:r>
            <a:r>
              <a:rPr lang="en-US" sz="1600" dirty="0"/>
              <a:t> </a:t>
            </a:r>
            <a:r>
              <a:rPr lang="en-US" sz="1600" dirty="0" err="1"/>
              <a:t>berurutan</a:t>
            </a:r>
            <a:r>
              <a:rPr lang="en-US" sz="1600" dirty="0"/>
              <a:t>!</a:t>
            </a:r>
            <a:endParaRPr lang="id-ID" sz="1600" dirty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r>
              <a:rPr lang="en-US" sz="1600" dirty="0" smtClean="0"/>
              <a:t>10</a:t>
            </a:r>
            <a:r>
              <a:rPr lang="en-US" sz="1600" dirty="0"/>
              <a:t>. </a:t>
            </a:r>
            <a:r>
              <a:rPr lang="en-US" sz="1600" dirty="0" err="1"/>
              <a:t>Relasi</a:t>
            </a:r>
            <a:r>
              <a:rPr lang="en-US" sz="1600" dirty="0"/>
              <a:t>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dibuat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i="1" dirty="0"/>
              <a:t>A </a:t>
            </a:r>
            <a:r>
              <a:rPr lang="en-US" sz="1600" dirty="0"/>
              <a:t>= {</a:t>
            </a:r>
            <a:r>
              <a:rPr lang="en-US" sz="1600" dirty="0" smtClean="0"/>
              <a:t>2,3,5,6}</a:t>
            </a:r>
            <a:r>
              <a:rPr lang="en-US" sz="1600" dirty="0" err="1" smtClean="0"/>
              <a:t>ke</a:t>
            </a:r>
            <a:r>
              <a:rPr lang="id-ID" sz="1600" dirty="0"/>
              <a:t> </a:t>
            </a:r>
            <a:r>
              <a:rPr lang="en-US" sz="1600" i="1" dirty="0" smtClean="0"/>
              <a:t>B </a:t>
            </a:r>
            <a:r>
              <a:rPr lang="en-US" sz="1600" dirty="0"/>
              <a:t>= {4,10,12,15}</a:t>
            </a:r>
            <a:r>
              <a:rPr lang="en-US" sz="1600" dirty="0" err="1"/>
              <a:t>adalah</a:t>
            </a:r>
            <a:r>
              <a:rPr lang="en-US" sz="1600" dirty="0"/>
              <a:t> ....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a. “</a:t>
            </a:r>
            <a:r>
              <a:rPr lang="en-US" sz="1600" dirty="0" err="1"/>
              <a:t>setengah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” 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“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”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c. “</a:t>
            </a:r>
            <a:r>
              <a:rPr lang="en-US" sz="1600" dirty="0" err="1"/>
              <a:t>faktor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” 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d. “</a:t>
            </a:r>
            <a:r>
              <a:rPr lang="en-US" sz="1600" dirty="0" err="1"/>
              <a:t>dua</a:t>
            </a:r>
            <a:r>
              <a:rPr lang="en-US" sz="1600" dirty="0"/>
              <a:t> kali </a:t>
            </a:r>
            <a:r>
              <a:rPr lang="en-US" sz="1600" dirty="0" err="1"/>
              <a:t>dari”</a:t>
            </a:r>
            <a:r>
              <a:rPr lang="en-US" sz="1600" b="1" dirty="0" err="1"/>
              <a:t>efleksi</a:t>
            </a:r>
            <a:endParaRPr lang="id-ID" sz="1600" dirty="0"/>
          </a:p>
          <a:p>
            <a:pPr marL="0" indent="0">
              <a:buNone/>
            </a:pPr>
            <a:endParaRPr lang="id-ID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9842631">
            <a:off x="-247733" y="412481"/>
            <a:ext cx="2602632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400" dirty="0" smtClean="0">
                <a:solidFill>
                  <a:srgbClr val="7030A0"/>
                </a:solidFill>
              </a:rPr>
              <a:t>Penutup</a:t>
            </a:r>
            <a:endParaRPr lang="id-ID" sz="2400" dirty="0">
              <a:solidFill>
                <a:srgbClr val="7030A0"/>
              </a:solidFill>
            </a:endParaRPr>
          </a:p>
        </p:txBody>
      </p:sp>
      <p:sp>
        <p:nvSpPr>
          <p:cNvPr id="10" name="Left Arrow 9">
            <a:hlinkClick r:id="rId3" action="ppaction://hlinksldjump"/>
          </p:cNvPr>
          <p:cNvSpPr/>
          <p:nvPr/>
        </p:nvSpPr>
        <p:spPr>
          <a:xfrm>
            <a:off x="3275856" y="5857892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1" name="Right Arrow 10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3" name="Oval 12">
            <a:hlinkClick r:id="rId5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5" name="Rounded Rectangle 14">
            <a:hlinkClick r:id="rId6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6" name="Rounded Rectangle 15">
            <a:hlinkClick r:id="rId7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7" name="Rounded Rectangle 16">
            <a:hlinkClick r:id="rId8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8" name="Rounded Rectangle 17">
            <a:hlinkClick r:id="rId9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19" name="Rounded Rectangle 18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0" action="ppaction://hlinksldjump"/>
              </a:rPr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2032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260649"/>
            <a:ext cx="7200800" cy="5640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/>
              <a:t>11. </a:t>
            </a:r>
            <a:r>
              <a:rPr lang="en-US" sz="1600" dirty="0" err="1"/>
              <a:t>Diketahui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i="1" dirty="0"/>
              <a:t>f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rumus</a:t>
            </a:r>
            <a:r>
              <a:rPr lang="en-US" sz="1600" dirty="0"/>
              <a:t> </a:t>
            </a:r>
            <a:r>
              <a:rPr lang="en-US" sz="1600" i="1" dirty="0"/>
              <a:t>f(x) = x2 – 5x, </a:t>
            </a:r>
            <a:r>
              <a:rPr lang="en-US" sz="1600" dirty="0" err="1" smtClean="0"/>
              <a:t>nilainilai</a:t>
            </a:r>
            <a:r>
              <a:rPr lang="id-ID" sz="1600" dirty="0"/>
              <a:t> </a:t>
            </a:r>
            <a:r>
              <a:rPr lang="en-US" sz="1600" dirty="0" err="1" smtClean="0"/>
              <a:t>fungsi</a:t>
            </a:r>
            <a:r>
              <a:rPr lang="en-US" sz="1600" dirty="0" smtClean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yang </a:t>
            </a:r>
            <a:r>
              <a:rPr lang="en-US" sz="1600" dirty="0" err="1"/>
              <a:t>benar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....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a. </a:t>
            </a:r>
            <a:r>
              <a:rPr lang="en-US" sz="1600" i="1" dirty="0"/>
              <a:t>f(-1) = </a:t>
            </a:r>
            <a:r>
              <a:rPr lang="en-US" sz="1600" dirty="0" smtClean="0"/>
              <a:t>6</a:t>
            </a:r>
            <a:r>
              <a:rPr lang="id-ID" sz="1600" dirty="0" smtClean="0"/>
              <a:t>				</a:t>
            </a:r>
            <a:r>
              <a:rPr lang="en-US" sz="1600" dirty="0" smtClean="0"/>
              <a:t> b</a:t>
            </a:r>
            <a:r>
              <a:rPr lang="en-US" sz="1600" dirty="0"/>
              <a:t>. </a:t>
            </a:r>
            <a:r>
              <a:rPr lang="en-US" sz="1600" i="1" dirty="0"/>
              <a:t>f(3) </a:t>
            </a:r>
            <a:r>
              <a:rPr lang="en-US" sz="1600" dirty="0"/>
              <a:t>= 6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c. </a:t>
            </a:r>
            <a:r>
              <a:rPr lang="en-US" sz="1600" i="1" dirty="0"/>
              <a:t>f(-2) </a:t>
            </a:r>
            <a:r>
              <a:rPr lang="en-US" sz="1600" dirty="0"/>
              <a:t>= -6 </a:t>
            </a:r>
            <a:r>
              <a:rPr lang="id-ID" sz="1600" dirty="0" smtClean="0"/>
              <a:t>				</a:t>
            </a:r>
            <a:r>
              <a:rPr lang="en-US" sz="1600" dirty="0" smtClean="0"/>
              <a:t>d</a:t>
            </a:r>
            <a:r>
              <a:rPr lang="en-US" sz="1600" dirty="0"/>
              <a:t>. </a:t>
            </a:r>
            <a:r>
              <a:rPr lang="en-US" sz="1600" i="1" dirty="0"/>
              <a:t>f(2) </a:t>
            </a:r>
            <a:r>
              <a:rPr lang="en-US" sz="1600" dirty="0"/>
              <a:t>= -6</a:t>
            </a:r>
            <a:endParaRPr lang="id-ID" sz="1600" dirty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r>
              <a:rPr lang="en-US" sz="1600" dirty="0" smtClean="0"/>
              <a:t>12</a:t>
            </a:r>
            <a:r>
              <a:rPr lang="en-US" sz="1600" dirty="0"/>
              <a:t>. </a:t>
            </a:r>
            <a:r>
              <a:rPr lang="en-US" sz="1600" dirty="0" err="1"/>
              <a:t>Diketahui</a:t>
            </a:r>
            <a:r>
              <a:rPr lang="en-US" sz="1600" dirty="0"/>
              <a:t> P= {1, 2} </a:t>
            </a:r>
            <a:r>
              <a:rPr lang="en-US" sz="1600" dirty="0" err="1"/>
              <a:t>dan</a:t>
            </a:r>
            <a:r>
              <a:rPr lang="en-US" sz="1600" dirty="0"/>
              <a:t> Q = {a, b, c}, </a:t>
            </a:r>
            <a:r>
              <a:rPr lang="en-US" sz="1600" dirty="0" err="1"/>
              <a:t>banyaknya</a:t>
            </a:r>
            <a:r>
              <a:rPr lang="en-US" sz="1600" dirty="0"/>
              <a:t> </a:t>
            </a:r>
            <a:r>
              <a:rPr lang="en-US" sz="1600" dirty="0" err="1" smtClean="0"/>
              <a:t>pemetaan</a:t>
            </a:r>
            <a:r>
              <a:rPr lang="id-ID" sz="1600" dirty="0"/>
              <a:t> </a:t>
            </a:r>
            <a:r>
              <a:rPr lang="en-US" sz="1600" dirty="0" smtClean="0"/>
              <a:t>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dibuat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P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Q </a:t>
            </a:r>
            <a:r>
              <a:rPr lang="en-US" sz="1600" dirty="0" err="1" smtClean="0"/>
              <a:t>adalah</a:t>
            </a:r>
            <a:r>
              <a:rPr lang="en-US" sz="1600" dirty="0" smtClean="0"/>
              <a:t>....</a:t>
            </a:r>
            <a:endParaRPr lang="id-ID" sz="1600" dirty="0"/>
          </a:p>
          <a:p>
            <a:pPr marL="0" indent="0">
              <a:buNone/>
            </a:pPr>
            <a:r>
              <a:rPr lang="en-US" sz="1600" dirty="0" smtClean="0"/>
              <a:t>a. 5 </a:t>
            </a:r>
            <a:r>
              <a:rPr lang="id-ID" sz="1600" dirty="0" smtClean="0"/>
              <a:t>				</a:t>
            </a:r>
            <a:r>
              <a:rPr lang="en-US" sz="1600" dirty="0" smtClean="0"/>
              <a:t>b</a:t>
            </a:r>
            <a:r>
              <a:rPr lang="en-US" sz="1600" dirty="0"/>
              <a:t>. </a:t>
            </a:r>
            <a:r>
              <a:rPr lang="en-US" sz="1600" dirty="0" smtClean="0"/>
              <a:t>6</a:t>
            </a:r>
            <a:endParaRPr lang="id-ID" sz="1600" dirty="0"/>
          </a:p>
          <a:p>
            <a:pPr marL="0" indent="0">
              <a:buNone/>
            </a:pPr>
            <a:r>
              <a:rPr lang="en-US" sz="1600" dirty="0" smtClean="0"/>
              <a:t>c</a:t>
            </a:r>
            <a:r>
              <a:rPr lang="en-US" sz="1600" dirty="0"/>
              <a:t>. 8 </a:t>
            </a:r>
            <a:r>
              <a:rPr lang="id-ID" sz="1600" dirty="0" smtClean="0"/>
              <a:t>				</a:t>
            </a:r>
            <a:r>
              <a:rPr lang="en-US" sz="1600" dirty="0" smtClean="0"/>
              <a:t>d</a:t>
            </a:r>
            <a:r>
              <a:rPr lang="en-US" sz="1600" dirty="0"/>
              <a:t>. 9</a:t>
            </a:r>
            <a:endParaRPr lang="id-ID" sz="1600" dirty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r>
              <a:rPr lang="en-US" sz="1600" dirty="0" smtClean="0"/>
              <a:t>13</a:t>
            </a:r>
            <a:r>
              <a:rPr lang="en-US" sz="1600" dirty="0"/>
              <a:t>. </a:t>
            </a:r>
            <a:r>
              <a:rPr lang="en-US" sz="1600" dirty="0" err="1"/>
              <a:t>Diketahui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i="1" dirty="0"/>
              <a:t>g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rumus</a:t>
            </a:r>
            <a:r>
              <a:rPr lang="en-US" sz="1600" dirty="0"/>
              <a:t> </a:t>
            </a:r>
            <a:r>
              <a:rPr lang="en-US" sz="1600" i="1" dirty="0"/>
              <a:t>g(x) </a:t>
            </a:r>
            <a:r>
              <a:rPr lang="en-US" sz="1600" dirty="0"/>
              <a:t>= </a:t>
            </a:r>
            <a:r>
              <a:rPr lang="en-US" sz="1600" i="1" dirty="0"/>
              <a:t>ax </a:t>
            </a:r>
            <a:r>
              <a:rPr lang="en-US" sz="1600" dirty="0"/>
              <a:t>- </a:t>
            </a:r>
            <a:r>
              <a:rPr lang="en-US" sz="1600" dirty="0" smtClean="0"/>
              <a:t>5.</a:t>
            </a:r>
            <a:r>
              <a:rPr lang="id-ID" sz="1600" dirty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i="1" dirty="0"/>
              <a:t>g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i="1" dirty="0"/>
              <a:t>x = -</a:t>
            </a:r>
            <a:r>
              <a:rPr lang="en-US" sz="1600" dirty="0"/>
              <a:t>1 </a:t>
            </a:r>
            <a:r>
              <a:rPr lang="en-US" sz="1600" dirty="0" err="1"/>
              <a:t>adalah</a:t>
            </a:r>
            <a:r>
              <a:rPr lang="en-US" sz="1600" dirty="0"/>
              <a:t> 3.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i="1" dirty="0"/>
              <a:t>a </a:t>
            </a:r>
            <a:r>
              <a:rPr lang="en-US" sz="1600" dirty="0"/>
              <a:t>yang </a:t>
            </a:r>
            <a:r>
              <a:rPr lang="en-US" sz="1600" dirty="0" err="1" smtClean="0"/>
              <a:t>memenuhi</a:t>
            </a:r>
            <a:r>
              <a:rPr lang="id-ID" sz="1600" dirty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/>
              <a:t>....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a. 8 </a:t>
            </a:r>
            <a:r>
              <a:rPr lang="id-ID" sz="1600" dirty="0" smtClean="0"/>
              <a:t>				</a:t>
            </a:r>
            <a:r>
              <a:rPr lang="en-US" sz="1600" dirty="0" smtClean="0"/>
              <a:t>b</a:t>
            </a:r>
            <a:r>
              <a:rPr lang="en-US" sz="1600" dirty="0"/>
              <a:t>. 3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c. – 3 </a:t>
            </a:r>
            <a:r>
              <a:rPr lang="id-ID" sz="1600" dirty="0" smtClean="0"/>
              <a:t>				</a:t>
            </a:r>
            <a:r>
              <a:rPr lang="en-US" sz="1600" dirty="0" smtClean="0"/>
              <a:t>d</a:t>
            </a:r>
            <a:r>
              <a:rPr lang="en-US" sz="1600" dirty="0"/>
              <a:t>. – 8</a:t>
            </a:r>
            <a:endParaRPr lang="id-ID" sz="1600" dirty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r>
              <a:rPr lang="en-US" sz="1600" dirty="0" smtClean="0"/>
              <a:t>14</a:t>
            </a:r>
            <a:r>
              <a:rPr lang="en-US" sz="1600" dirty="0"/>
              <a:t>. </a:t>
            </a:r>
            <a:r>
              <a:rPr lang="en-US" sz="1600" dirty="0" err="1"/>
              <a:t>Diketahui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relasi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A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B yang </a:t>
            </a:r>
            <a:r>
              <a:rPr lang="en-US" sz="1600" dirty="0" err="1"/>
              <a:t>dinyatakan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pasangan</a:t>
            </a:r>
            <a:r>
              <a:rPr lang="en-US" sz="1600" dirty="0"/>
              <a:t> </a:t>
            </a:r>
            <a:r>
              <a:rPr lang="en-US" sz="1600" dirty="0" err="1"/>
              <a:t>berurutan</a:t>
            </a:r>
            <a:r>
              <a:rPr lang="en-US" sz="1600" dirty="0"/>
              <a:t> {(-2, 4), (-1,-3), (2, 6), (7,10), (8, -5)}.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a. </a:t>
            </a:r>
            <a:r>
              <a:rPr lang="en-US" sz="1600" dirty="0" err="1"/>
              <a:t>Tulislah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A </a:t>
            </a:r>
            <a:r>
              <a:rPr lang="en-US" sz="1600" dirty="0" err="1"/>
              <a:t>dan</a:t>
            </a:r>
            <a:r>
              <a:rPr lang="en-US" sz="1600" dirty="0"/>
              <a:t> B.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</a:t>
            </a:r>
            <a:r>
              <a:rPr lang="en-US" sz="1600" dirty="0" err="1"/>
              <a:t>Gambarlah</a:t>
            </a:r>
            <a:r>
              <a:rPr lang="en-US" sz="1600" dirty="0"/>
              <a:t> </a:t>
            </a:r>
            <a:r>
              <a:rPr lang="en-US" sz="1600" dirty="0" err="1"/>
              <a:t>koordinat</a:t>
            </a:r>
            <a:r>
              <a:rPr lang="en-US" sz="1600" dirty="0"/>
              <a:t> </a:t>
            </a:r>
            <a:r>
              <a:rPr lang="en-US" sz="1600" dirty="0" err="1"/>
              <a:t>Cartesius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relasi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.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c. </a:t>
            </a:r>
            <a:r>
              <a:rPr lang="en-US" sz="1600" dirty="0" err="1"/>
              <a:t>Apakah</a:t>
            </a:r>
            <a:r>
              <a:rPr lang="en-US" sz="1600" dirty="0"/>
              <a:t> </a:t>
            </a:r>
            <a:r>
              <a:rPr lang="en-US" sz="1600" dirty="0" err="1"/>
              <a:t>relasi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? </a:t>
            </a:r>
            <a:r>
              <a:rPr lang="en-US" sz="1600" dirty="0" err="1"/>
              <a:t>Jelaskan</a:t>
            </a:r>
            <a:r>
              <a:rPr lang="en-US" sz="1600" dirty="0"/>
              <a:t>!</a:t>
            </a:r>
            <a:endParaRPr lang="id-ID" sz="1600" dirty="0"/>
          </a:p>
          <a:p>
            <a:pPr marL="0" indent="0">
              <a:buNone/>
            </a:pPr>
            <a:endParaRPr lang="id-ID" sz="1600" dirty="0" smtClean="0"/>
          </a:p>
          <a:p>
            <a:pPr marL="0" indent="0">
              <a:buNone/>
            </a:pPr>
            <a:r>
              <a:rPr lang="en-US" sz="1600" dirty="0" smtClean="0"/>
              <a:t>15</a:t>
            </a:r>
            <a:r>
              <a:rPr lang="en-US" sz="1600" dirty="0"/>
              <a:t>. </a:t>
            </a:r>
            <a:r>
              <a:rPr lang="en-US" sz="1600" dirty="0" err="1"/>
              <a:t>Diketahui</a:t>
            </a:r>
            <a:r>
              <a:rPr lang="en-US" sz="1600" dirty="0"/>
              <a:t> A = { a, b, c } B = { -1, 0 }</a:t>
            </a:r>
            <a:endParaRPr lang="id-ID" sz="1600" dirty="0"/>
          </a:p>
          <a:p>
            <a:pPr marL="0" indent="0">
              <a:buNone/>
            </a:pPr>
            <a:r>
              <a:rPr lang="en-US" sz="1600" dirty="0" smtClean="0"/>
              <a:t>a. </a:t>
            </a:r>
            <a:r>
              <a:rPr lang="en-US" sz="1600" dirty="0" err="1"/>
              <a:t>Buatlah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</a:t>
            </a:r>
            <a:r>
              <a:rPr lang="en-US" sz="1600" dirty="0" err="1"/>
              <a:t>pemetaan</a:t>
            </a:r>
            <a:r>
              <a:rPr lang="en-US" sz="1600" dirty="0"/>
              <a:t> yang </a:t>
            </a:r>
            <a:r>
              <a:rPr lang="en-US" sz="1600" dirty="0" err="1"/>
              <a:t>mungkin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A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B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</a:t>
            </a:r>
            <a:r>
              <a:rPr lang="en-US" sz="1600" dirty="0" err="1"/>
              <a:t>Tentukan</a:t>
            </a:r>
            <a:r>
              <a:rPr lang="en-US" sz="1600" dirty="0"/>
              <a:t> </a:t>
            </a:r>
            <a:r>
              <a:rPr lang="en-US" sz="1600" dirty="0" err="1"/>
              <a:t>banyaknya</a:t>
            </a:r>
            <a:r>
              <a:rPr lang="en-US" sz="1600" dirty="0"/>
              <a:t> </a:t>
            </a:r>
            <a:r>
              <a:rPr lang="en-US" sz="1600" dirty="0" err="1"/>
              <a:t>pemetaan</a:t>
            </a:r>
            <a:r>
              <a:rPr lang="en-US" sz="1600" dirty="0"/>
              <a:t>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dibuat</a:t>
            </a:r>
            <a:r>
              <a:rPr lang="en-US" sz="1600" dirty="0"/>
              <a:t>?</a:t>
            </a:r>
            <a:endParaRPr lang="id-ID" sz="1600" dirty="0"/>
          </a:p>
          <a:p>
            <a:pPr marL="0" indent="0">
              <a:buNone/>
            </a:pPr>
            <a:endParaRPr lang="id-ID" sz="1600" dirty="0"/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 rot="19842631">
            <a:off x="-247733" y="412481"/>
            <a:ext cx="2602632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400" dirty="0" smtClean="0">
                <a:solidFill>
                  <a:srgbClr val="7030A0"/>
                </a:solidFill>
              </a:rPr>
              <a:t>Penutup</a:t>
            </a:r>
            <a:endParaRPr lang="id-ID" sz="2400" dirty="0">
              <a:solidFill>
                <a:srgbClr val="7030A0"/>
              </a:solidFill>
            </a:endParaRPr>
          </a:p>
        </p:txBody>
      </p:sp>
      <p:sp>
        <p:nvSpPr>
          <p:cNvPr id="13" name="Oval 12">
            <a:hlinkClick r:id="rId5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5" name="Rounded Rectangle 14">
            <a:hlinkClick r:id="rId6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6" name="Rounded Rectangle 15">
            <a:hlinkClick r:id="rId7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7" name="Rounded Rectangle 16">
            <a:hlinkClick r:id="rId8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8" name="Rounded Rectangle 17">
            <a:hlinkClick r:id="rId9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19" name="Rounded Rectangle 18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0" action="ppaction://hlinksldjump"/>
              </a:rPr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1488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8229600" cy="1143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500043"/>
            <a:ext cx="7143800" cy="5429288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19310564">
            <a:off x="-385040" y="475270"/>
            <a:ext cx="2500330" cy="774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Pendahuluan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14480" y="100173"/>
            <a:ext cx="2000264" cy="5829157"/>
            <a:chOff x="1332" y="0"/>
            <a:chExt cx="1667206" cy="6657654"/>
          </a:xfrm>
        </p:grpSpPr>
        <p:sp>
          <p:nvSpPr>
            <p:cNvPr id="14" name="Rounded Rectangle 13"/>
            <p:cNvSpPr/>
            <p:nvPr/>
          </p:nvSpPr>
          <p:spPr>
            <a:xfrm>
              <a:off x="1332" y="0"/>
              <a:ext cx="1667206" cy="66576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332" y="0"/>
              <a:ext cx="1667206" cy="19972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/>
                <a:t>peta</a:t>
              </a:r>
              <a:r>
                <a:rPr lang="en-US" sz="1700" kern="1200" dirty="0"/>
                <a:t>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76430" y="100173"/>
            <a:ext cx="2095834" cy="5829157"/>
            <a:chOff x="2215685" y="0"/>
            <a:chExt cx="1667206" cy="6657654"/>
          </a:xfrm>
        </p:grpSpPr>
        <p:sp>
          <p:nvSpPr>
            <p:cNvPr id="17" name="Rounded Rectangle 16"/>
            <p:cNvSpPr/>
            <p:nvPr/>
          </p:nvSpPr>
          <p:spPr>
            <a:xfrm>
              <a:off x="2215685" y="0"/>
              <a:ext cx="1667206" cy="665765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215685" y="0"/>
              <a:ext cx="1667206" cy="19972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/>
                <a:t>Konsep</a:t>
              </a:r>
              <a:endParaRPr lang="en-US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674546" y="100173"/>
            <a:ext cx="2326610" cy="5900595"/>
            <a:chOff x="3916339" y="0"/>
            <a:chExt cx="1969420" cy="6657654"/>
          </a:xfrm>
        </p:grpSpPr>
        <p:sp>
          <p:nvSpPr>
            <p:cNvPr id="20" name="Rounded Rectangle 19"/>
            <p:cNvSpPr/>
            <p:nvPr/>
          </p:nvSpPr>
          <p:spPr>
            <a:xfrm>
              <a:off x="3916339" y="0"/>
              <a:ext cx="1969420" cy="665765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3916339" y="0"/>
              <a:ext cx="1969420" cy="19972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/>
                <a:t>Relasi</a:t>
              </a:r>
              <a:r>
                <a:rPr lang="en-US" kern="1200" dirty="0"/>
                <a:t> </a:t>
              </a:r>
              <a:r>
                <a:rPr lang="en-US" kern="1200" dirty="0" err="1"/>
                <a:t>dan</a:t>
              </a:r>
              <a:r>
                <a:rPr lang="en-US" kern="1200" dirty="0"/>
                <a:t> </a:t>
              </a:r>
              <a:r>
                <a:rPr lang="en-US" kern="1200" dirty="0" err="1"/>
                <a:t>Fungsi</a:t>
              </a:r>
              <a:endParaRPr lang="en-US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00232" y="3000372"/>
            <a:ext cx="1451485" cy="725742"/>
            <a:chOff x="146480" y="3831450"/>
            <a:chExt cx="1451485" cy="725742"/>
          </a:xfrm>
        </p:grpSpPr>
        <p:sp>
          <p:nvSpPr>
            <p:cNvPr id="23" name="Rounded Rectangle 22"/>
            <p:cNvSpPr/>
            <p:nvPr/>
          </p:nvSpPr>
          <p:spPr>
            <a:xfrm>
              <a:off x="146480" y="3831450"/>
              <a:ext cx="1451485" cy="725742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167736" y="3852706"/>
              <a:ext cx="1408973" cy="683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/>
                <a:t>Relasi</a:t>
              </a:r>
              <a:endParaRPr lang="en-US" kern="1200" dirty="0"/>
            </a:p>
          </p:txBody>
        </p:sp>
      </p:grpSp>
      <p:cxnSp>
        <p:nvCxnSpPr>
          <p:cNvPr id="29" name="Straight Connector 28"/>
          <p:cNvCxnSpPr>
            <a:stCxn id="23" idx="3"/>
          </p:cNvCxnSpPr>
          <p:nvPr/>
        </p:nvCxnSpPr>
        <p:spPr>
          <a:xfrm flipV="1">
            <a:off x="3451717" y="3357562"/>
            <a:ext cx="1334597" cy="5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763589" y="3000372"/>
            <a:ext cx="1451485" cy="725742"/>
            <a:chOff x="2178560" y="3831450"/>
            <a:chExt cx="1451485" cy="725742"/>
          </a:xfrm>
        </p:grpSpPr>
        <p:sp>
          <p:nvSpPr>
            <p:cNvPr id="31" name="Rounded Rectangle 30"/>
            <p:cNvSpPr/>
            <p:nvPr/>
          </p:nvSpPr>
          <p:spPr>
            <a:xfrm>
              <a:off x="2178560" y="3831450"/>
              <a:ext cx="1451485" cy="725742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2199816" y="3852706"/>
              <a:ext cx="1408973" cy="683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/>
                <a:t>Fungsi</a:t>
              </a:r>
              <a:endParaRPr lang="en-US" kern="12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36049" y="1296032"/>
            <a:ext cx="1451485" cy="725742"/>
            <a:chOff x="4244256" y="2083753"/>
            <a:chExt cx="1451485" cy="725742"/>
          </a:xfrm>
        </p:grpSpPr>
        <p:sp>
          <p:nvSpPr>
            <p:cNvPr id="52" name="Rounded Rectangle 51"/>
            <p:cNvSpPr/>
            <p:nvPr/>
          </p:nvSpPr>
          <p:spPr>
            <a:xfrm>
              <a:off x="4244256" y="2083753"/>
              <a:ext cx="1451485" cy="72574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53" name="Rounded Rectangle 4"/>
            <p:cNvSpPr/>
            <p:nvPr/>
          </p:nvSpPr>
          <p:spPr>
            <a:xfrm>
              <a:off x="4265512" y="2105009"/>
              <a:ext cx="1408973" cy="683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err="1"/>
                <a:t>Notasi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dan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Nilai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Fungsi</a:t>
              </a:r>
              <a:endParaRPr lang="en-US" sz="1200" kern="12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02433" y="2209125"/>
            <a:ext cx="1555847" cy="725742"/>
            <a:chOff x="4210640" y="2996846"/>
            <a:chExt cx="1555847" cy="725742"/>
          </a:xfrm>
        </p:grpSpPr>
        <p:sp>
          <p:nvSpPr>
            <p:cNvPr id="50" name="Rounded Rectangle 49"/>
            <p:cNvSpPr/>
            <p:nvPr/>
          </p:nvSpPr>
          <p:spPr>
            <a:xfrm>
              <a:off x="4210640" y="2996846"/>
              <a:ext cx="1555847" cy="72574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51" name="Rounded Rectangle 6"/>
            <p:cNvSpPr/>
            <p:nvPr/>
          </p:nvSpPr>
          <p:spPr>
            <a:xfrm>
              <a:off x="4231896" y="3018102"/>
              <a:ext cx="1513335" cy="683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err="1"/>
                <a:t>Menentukan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Banyaknya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Pemetaan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atau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Fungsi</a:t>
              </a:r>
              <a:endParaRPr lang="en-US" sz="1200" kern="12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302433" y="3043729"/>
            <a:ext cx="1451485" cy="725742"/>
            <a:chOff x="4210640" y="3831450"/>
            <a:chExt cx="1451485" cy="725742"/>
          </a:xfrm>
        </p:grpSpPr>
        <p:sp>
          <p:nvSpPr>
            <p:cNvPr id="48" name="Rounded Rectangle 47"/>
            <p:cNvSpPr/>
            <p:nvPr/>
          </p:nvSpPr>
          <p:spPr>
            <a:xfrm>
              <a:off x="4210640" y="3831450"/>
              <a:ext cx="1451485" cy="72574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49" name="Rounded Rectangle 8"/>
            <p:cNvSpPr/>
            <p:nvPr/>
          </p:nvSpPr>
          <p:spPr>
            <a:xfrm>
              <a:off x="4231896" y="3852706"/>
              <a:ext cx="1408973" cy="683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/>
                <a:t>Grafik Fungsi</a:t>
              </a:r>
              <a:endParaRPr lang="en-US" sz="1200" kern="12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333829" y="4836227"/>
            <a:ext cx="1451485" cy="725742"/>
            <a:chOff x="4242036" y="5623948"/>
            <a:chExt cx="1451485" cy="725742"/>
          </a:xfrm>
        </p:grpSpPr>
        <p:sp>
          <p:nvSpPr>
            <p:cNvPr id="46" name="Rounded Rectangle 45"/>
            <p:cNvSpPr/>
            <p:nvPr/>
          </p:nvSpPr>
          <p:spPr>
            <a:xfrm>
              <a:off x="4242036" y="5623948"/>
              <a:ext cx="1451485" cy="72574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47" name="Rounded Rectangle 10"/>
            <p:cNvSpPr/>
            <p:nvPr/>
          </p:nvSpPr>
          <p:spPr>
            <a:xfrm>
              <a:off x="4263292" y="5645204"/>
              <a:ext cx="1408973" cy="683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err="1"/>
                <a:t>Aplikasi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Dalam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Kehidupan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Sehari</a:t>
              </a:r>
              <a:r>
                <a:rPr lang="en-US" sz="1200" b="1" kern="1200" dirty="0"/>
                <a:t>- </a:t>
              </a:r>
              <a:r>
                <a:rPr lang="en-US" sz="1200" b="1" kern="1200" dirty="0" err="1"/>
                <a:t>hari</a:t>
              </a:r>
              <a:endParaRPr lang="en-US" sz="1200" kern="12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318138" y="3974893"/>
            <a:ext cx="1451485" cy="725742"/>
            <a:chOff x="4226345" y="4762614"/>
            <a:chExt cx="1451485" cy="725742"/>
          </a:xfrm>
        </p:grpSpPr>
        <p:sp>
          <p:nvSpPr>
            <p:cNvPr id="44" name="Rounded Rectangle 43"/>
            <p:cNvSpPr/>
            <p:nvPr/>
          </p:nvSpPr>
          <p:spPr>
            <a:xfrm>
              <a:off x="4226345" y="4762614"/>
              <a:ext cx="1451485" cy="72574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45" name="Rounded Rectangle 12"/>
            <p:cNvSpPr/>
            <p:nvPr/>
          </p:nvSpPr>
          <p:spPr>
            <a:xfrm>
              <a:off x="4247601" y="4783870"/>
              <a:ext cx="1408973" cy="683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err="1"/>
                <a:t>Korespondensi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Satu-Satu</a:t>
              </a:r>
              <a:endParaRPr lang="en-US" sz="1200" kern="1200" dirty="0"/>
            </a:p>
          </p:txBody>
        </p:sp>
      </p:grpSp>
      <p:cxnSp>
        <p:nvCxnSpPr>
          <p:cNvPr id="57" name="Straight Connector 56"/>
          <p:cNvCxnSpPr>
            <a:stCxn id="32" idx="3"/>
            <a:endCxn id="53" idx="1"/>
          </p:cNvCxnSpPr>
          <p:nvPr/>
        </p:nvCxnSpPr>
        <p:spPr>
          <a:xfrm flipV="1">
            <a:off x="6193818" y="1658903"/>
            <a:ext cx="1163487" cy="1704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2" idx="3"/>
            <a:endCxn id="51" idx="1"/>
          </p:cNvCxnSpPr>
          <p:nvPr/>
        </p:nvCxnSpPr>
        <p:spPr>
          <a:xfrm flipV="1">
            <a:off x="6193818" y="2571996"/>
            <a:ext cx="1129871" cy="791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2" idx="3"/>
            <a:endCxn id="47" idx="1"/>
          </p:cNvCxnSpPr>
          <p:nvPr/>
        </p:nvCxnSpPr>
        <p:spPr>
          <a:xfrm>
            <a:off x="6193818" y="3363243"/>
            <a:ext cx="1161267" cy="1835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2" idx="3"/>
            <a:endCxn id="45" idx="1"/>
          </p:cNvCxnSpPr>
          <p:nvPr/>
        </p:nvCxnSpPr>
        <p:spPr>
          <a:xfrm>
            <a:off x="6193818" y="3363243"/>
            <a:ext cx="1145576" cy="974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32" idx="3"/>
            <a:endCxn id="49" idx="1"/>
          </p:cNvCxnSpPr>
          <p:nvPr/>
        </p:nvCxnSpPr>
        <p:spPr>
          <a:xfrm>
            <a:off x="6193818" y="3363243"/>
            <a:ext cx="1129871" cy="43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hlinkClick r:id="rId5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60" name="Rounded Rectangle 59">
            <a:hlinkClick r:id="rId6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62" name="Rounded Rectangle 61">
            <a:hlinkClick r:id="rId7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64" name="Rounded Rectangle 63">
            <a:hlinkClick r:id="rId8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66" name="Rounded Rectangle 65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9" action="ppaction://hlinksldjump"/>
              </a:rPr>
              <a:t>Pendahuluan</a:t>
            </a:r>
            <a:endParaRPr lang="id-ID" dirty="0"/>
          </a:p>
        </p:txBody>
      </p:sp>
      <p:sp>
        <p:nvSpPr>
          <p:cNvPr id="68" name="Oval 67">
            <a:hlinkClick r:id="rId10" action="ppaction://hlinksldjump"/>
          </p:cNvPr>
          <p:cNvSpPr/>
          <p:nvPr/>
        </p:nvSpPr>
        <p:spPr>
          <a:xfrm>
            <a:off x="4429124" y="5929330"/>
            <a:ext cx="1152128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260649"/>
            <a:ext cx="705678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16. </a:t>
            </a:r>
            <a:r>
              <a:rPr lang="en-US" sz="1600" dirty="0" err="1"/>
              <a:t>Diketahui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f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rumus</a:t>
            </a:r>
            <a:r>
              <a:rPr lang="en-US" sz="1600" dirty="0"/>
              <a:t> </a:t>
            </a:r>
            <a:r>
              <a:rPr lang="en-US" sz="1600" i="1" dirty="0"/>
              <a:t>f </a:t>
            </a:r>
            <a:r>
              <a:rPr lang="en-US" sz="1600" dirty="0"/>
              <a:t>(</a:t>
            </a:r>
            <a:r>
              <a:rPr lang="en-US" sz="1600" i="1" dirty="0"/>
              <a:t>x</a:t>
            </a:r>
            <a:r>
              <a:rPr lang="en-US" sz="1600" dirty="0"/>
              <a:t>) 􀀠 2</a:t>
            </a:r>
            <a:r>
              <a:rPr lang="en-US" sz="1600" i="1" dirty="0"/>
              <a:t>x </a:t>
            </a:r>
            <a:r>
              <a:rPr lang="en-US" sz="1600" dirty="0"/>
              <a:t>􀀐 5dengan </a:t>
            </a:r>
            <a:r>
              <a:rPr lang="en-US" sz="1600" dirty="0" err="1"/>
              <a:t>daerah</a:t>
            </a:r>
            <a:r>
              <a:rPr lang="en-US" sz="1600" dirty="0"/>
              <a:t> </a:t>
            </a:r>
            <a:r>
              <a:rPr lang="en-US" sz="1600" dirty="0" err="1"/>
              <a:t>asal</a:t>
            </a:r>
            <a:r>
              <a:rPr lang="en-US" sz="1600" dirty="0"/>
              <a:t> M = </a:t>
            </a:r>
            <a:r>
              <a:rPr lang="en-US" sz="1600" dirty="0" smtClean="0"/>
              <a:t>{5</a:t>
            </a:r>
            <a:r>
              <a:rPr lang="en-US" sz="1600" dirty="0"/>
              <a:t>, -1, 2, 6, 8}.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a. </a:t>
            </a:r>
            <a:r>
              <a:rPr lang="en-US" sz="1600" dirty="0" err="1"/>
              <a:t>Tentukan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f </a:t>
            </a:r>
            <a:r>
              <a:rPr lang="en-US" sz="1600" dirty="0" err="1"/>
              <a:t>untuk</a:t>
            </a:r>
            <a:r>
              <a:rPr lang="en-US" sz="1600" dirty="0"/>
              <a:t> x = -5, x = 8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b. </a:t>
            </a:r>
            <a:r>
              <a:rPr lang="en-US" sz="1600" dirty="0" err="1"/>
              <a:t>Tentukan</a:t>
            </a:r>
            <a:r>
              <a:rPr lang="en-US" sz="1600" dirty="0"/>
              <a:t> </a:t>
            </a:r>
            <a:r>
              <a:rPr lang="en-US" sz="1600" dirty="0" err="1"/>
              <a:t>daerah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f.</a:t>
            </a:r>
            <a:endParaRPr lang="id-ID" sz="1600" dirty="0"/>
          </a:p>
          <a:p>
            <a:pPr marL="0" indent="0">
              <a:buNone/>
            </a:pPr>
            <a:r>
              <a:rPr lang="en-US" sz="1600" dirty="0"/>
              <a:t>c. </a:t>
            </a:r>
            <a:r>
              <a:rPr lang="en-US" sz="1600" dirty="0" err="1"/>
              <a:t>Gambarlah</a:t>
            </a:r>
            <a:r>
              <a:rPr lang="en-US" sz="1600" dirty="0"/>
              <a:t> </a:t>
            </a:r>
            <a:r>
              <a:rPr lang="en-US" sz="1600" dirty="0" err="1"/>
              <a:t>grafik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f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koordinat</a:t>
            </a:r>
            <a:r>
              <a:rPr lang="en-US" sz="1600" dirty="0"/>
              <a:t> </a:t>
            </a:r>
            <a:r>
              <a:rPr lang="en-US" sz="1600" dirty="0" err="1"/>
              <a:t>Cartesius</a:t>
            </a:r>
            <a:endParaRPr lang="id-ID" sz="1600" dirty="0"/>
          </a:p>
          <a:p>
            <a:pPr marL="0" indent="0">
              <a:buNone/>
            </a:pPr>
            <a:endParaRPr lang="id-ID" sz="1600" dirty="0" smtClean="0"/>
          </a:p>
          <a:p>
            <a:pPr marL="0" indent="0" algn="ctr">
              <a:buNone/>
            </a:pPr>
            <a:r>
              <a:rPr lang="id-ID" sz="1600" dirty="0" smtClean="0"/>
              <a:t>Selamat Mengerjakan </a:t>
            </a:r>
          </a:p>
          <a:p>
            <a:pPr marL="0" indent="0" algn="ctr">
              <a:buNone/>
            </a:pPr>
            <a:endParaRPr lang="id-ID" sz="1600" dirty="0"/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19842631">
            <a:off x="-247733" y="412481"/>
            <a:ext cx="2602632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400" dirty="0" smtClean="0">
                <a:solidFill>
                  <a:srgbClr val="7030A0"/>
                </a:solidFill>
              </a:rPr>
              <a:t>Penutup</a:t>
            </a:r>
            <a:endParaRPr lang="id-ID" sz="2400" dirty="0">
              <a:solidFill>
                <a:srgbClr val="7030A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5363" y="2383977"/>
            <a:ext cx="4249837" cy="2977583"/>
          </a:xfrm>
          <a:prstGeom prst="rect">
            <a:avLst/>
          </a:prstGeom>
        </p:spPr>
      </p:pic>
      <p:sp>
        <p:nvSpPr>
          <p:cNvPr id="14" name="Oval 13">
            <a:hlinkClick r:id="rId6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6" name="Rounded Rectangle 15">
            <a:hlinkClick r:id="rId7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7" name="Rounded Rectangle 16">
            <a:hlinkClick r:id="rId8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8" name="Rounded Rectangle 17">
            <a:hlinkClick r:id="rId4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9" name="Rounded Rectangle 18">
            <a:hlinkClick r:id="rId9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20" name="Rounded Rectangle 19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0" action="ppaction://hlinksldjump"/>
              </a:rPr>
              <a:t>Pendahuluan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8992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285729"/>
            <a:ext cx="7072362" cy="5572164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Masih</a:t>
            </a:r>
            <a:r>
              <a:rPr lang="en-US" sz="1600" dirty="0" smtClean="0"/>
              <a:t> </a:t>
            </a:r>
            <a:r>
              <a:rPr lang="en-US" sz="1600" dirty="0" err="1" smtClean="0"/>
              <a:t>enggan</a:t>
            </a:r>
            <a:r>
              <a:rPr lang="en-US" sz="1600" dirty="0" smtClean="0"/>
              <a:t> KERJA SAMA?</a:t>
            </a:r>
          </a:p>
          <a:p>
            <a:r>
              <a:rPr lang="en-US" sz="1600" dirty="0" err="1" smtClean="0"/>
              <a:t>Coba</a:t>
            </a:r>
            <a:r>
              <a:rPr lang="en-US" sz="1600" dirty="0" smtClean="0"/>
              <a:t> </a:t>
            </a:r>
            <a:r>
              <a:rPr lang="en-US" sz="1600" dirty="0" err="1" smtClean="0"/>
              <a:t>deh</a:t>
            </a:r>
            <a:r>
              <a:rPr lang="en-US" sz="1600" dirty="0" smtClean="0"/>
              <a:t> </a:t>
            </a:r>
            <a:r>
              <a:rPr lang="en-US" sz="1600" dirty="0" err="1" smtClean="0"/>
              <a:t>cek</a:t>
            </a:r>
            <a:r>
              <a:rPr lang="en-US" sz="1600" dirty="0" smtClean="0"/>
              <a:t> video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bawah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Setiap</a:t>
            </a:r>
            <a:r>
              <a:rPr lang="en-US" sz="1600" dirty="0" smtClean="0"/>
              <a:t> </a:t>
            </a:r>
            <a:r>
              <a:rPr lang="en-US" sz="1600" dirty="0" err="1" smtClean="0"/>
              <a:t>keberhasilan</a:t>
            </a:r>
            <a:r>
              <a:rPr lang="en-US" sz="1600" dirty="0" smtClean="0"/>
              <a:t> </a:t>
            </a:r>
            <a:r>
              <a:rPr lang="en-US" sz="1600" dirty="0" err="1" smtClean="0"/>
              <a:t>itu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lepas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kerjasama</a:t>
            </a:r>
            <a:r>
              <a:rPr lang="en-US" sz="1600" dirty="0" smtClean="0"/>
              <a:t> yang solid </a:t>
            </a:r>
            <a:endParaRPr lang="id-ID" sz="1600" dirty="0"/>
          </a:p>
        </p:txBody>
      </p:sp>
      <p:sp>
        <p:nvSpPr>
          <p:cNvPr id="10" name="Left Arrow 9">
            <a:hlinkClick r:id="rId4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19842631">
            <a:off x="-247733" y="412481"/>
            <a:ext cx="2602632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solidFill>
                  <a:srgbClr val="7030A0"/>
                </a:solidFill>
              </a:rPr>
              <a:t>Hiburan</a:t>
            </a:r>
            <a:endParaRPr lang="id-ID" sz="2400" dirty="0">
              <a:solidFill>
                <a:srgbClr val="7030A0"/>
              </a:solidFill>
            </a:endParaRPr>
          </a:p>
        </p:txBody>
      </p:sp>
      <p:sp>
        <p:nvSpPr>
          <p:cNvPr id="15" name="Oval 14">
            <a:hlinkClick r:id="rId6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17" name="Rounded Rectangle 16">
            <a:hlinkClick r:id="rId7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8" name="Rounded Rectangle 17">
            <a:hlinkClick r:id="rId8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9" name="Rounded Rectangle 18">
            <a:hlinkClick r:id="rId9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20" name="Rounded Rectangle 19">
            <a:hlinkClick r:id="rId5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21" name="Rounded Rectangle 20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0" action="ppaction://hlinksldjump"/>
              </a:rPr>
              <a:t>Pendahuluan</a:t>
            </a:r>
            <a:endParaRPr lang="id-ID" dirty="0"/>
          </a:p>
        </p:txBody>
      </p:sp>
      <p:pic>
        <p:nvPicPr>
          <p:cNvPr id="16" name="Kerjasama dan percay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2000232" y="1324826"/>
            <a:ext cx="6572296" cy="4461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4824536" cy="864096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Daftar</a:t>
            </a:r>
            <a:r>
              <a:rPr lang="en-US" sz="1800" dirty="0" smtClean="0"/>
              <a:t> </a:t>
            </a:r>
            <a:r>
              <a:rPr lang="en-US" sz="1800" dirty="0" err="1" smtClean="0"/>
              <a:t>Pustaka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196753"/>
            <a:ext cx="6840760" cy="453650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Kelas08_smp_matematika_dewi_nuharini.pdf-</a:t>
            </a:r>
          </a:p>
          <a:p>
            <a:r>
              <a:rPr lang="en-US" sz="1600" dirty="0" smtClean="0"/>
              <a:t>Kelas2_mtk_herunugroho.pdf</a:t>
            </a:r>
          </a:p>
          <a:p>
            <a:r>
              <a:rPr lang="en-US" sz="1600" u="sng" dirty="0" smtClean="0">
                <a:hlinkClick r:id="rId3"/>
              </a:rPr>
              <a:t>http://matematikasmpkelas8.blogspot.com/2011/10/relasi-dan-fungsi.html</a:t>
            </a:r>
            <a:endParaRPr lang="en-US" sz="1600" dirty="0" smtClean="0"/>
          </a:p>
          <a:p>
            <a:r>
              <a:rPr lang="en-US" sz="1600" dirty="0" smtClean="0"/>
              <a:t>fungsiblogsit1.Rosen, Kenneth H., 2003, Discrete mathematics and its application, fifth-</a:t>
            </a:r>
            <a:r>
              <a:rPr lang="en-US" sz="1600" dirty="0" err="1" smtClean="0"/>
              <a:t>ed.Keith</a:t>
            </a:r>
            <a:r>
              <a:rPr lang="en-US" sz="1600" dirty="0" smtClean="0"/>
              <a:t> Devlin, </a:t>
            </a:r>
            <a:r>
              <a:rPr lang="en-US" sz="1600" i="1" dirty="0" smtClean="0"/>
              <a:t>Set, function and logic</a:t>
            </a:r>
            <a:r>
              <a:rPr lang="en-US" sz="1600" dirty="0" smtClean="0"/>
              <a:t>, 2004.</a:t>
            </a:r>
          </a:p>
          <a:p>
            <a:r>
              <a:rPr lang="en-US" sz="1600" b="1" dirty="0" err="1" smtClean="0"/>
              <a:t>Sumber</a:t>
            </a:r>
            <a:r>
              <a:rPr lang="en-US" sz="1600" b="1" dirty="0" smtClean="0"/>
              <a:t> : http://purwy.wordpress.com/2009/01/17/relasi-dan-fungsi/</a:t>
            </a:r>
            <a:endParaRPr lang="en-US" sz="1600" dirty="0" smtClean="0"/>
          </a:p>
          <a:p>
            <a:r>
              <a:rPr lang="en-US" sz="1600" dirty="0" err="1" smtClean="0"/>
              <a:t>sumber</a:t>
            </a:r>
            <a:r>
              <a:rPr lang="en-US" sz="1600" dirty="0" smtClean="0"/>
              <a:t> :</a:t>
            </a:r>
            <a:r>
              <a:rPr lang="en-US" sz="1600" u="sng" dirty="0" smtClean="0">
                <a:hlinkClick r:id="rId4"/>
              </a:rPr>
              <a:t>http://sunumath.blogspot.com/2011/12/relasi-fungsi-dan-grafik-fungsi.html</a:t>
            </a:r>
            <a:endParaRPr lang="en-US" sz="1600" dirty="0" smtClean="0"/>
          </a:p>
          <a:p>
            <a:r>
              <a:rPr lang="en-US" sz="1600" u="sng" dirty="0" smtClean="0">
                <a:hlinkClick r:id="rId5"/>
              </a:rPr>
              <a:t>http://staff.uny.ac.id/sites/default/files/pengabdian/kuswari-hernawati-ssi-mkom/modul-wondershare.pdf</a:t>
            </a:r>
            <a:endParaRPr lang="en-US" sz="1600" dirty="0" smtClean="0"/>
          </a:p>
        </p:txBody>
      </p:sp>
      <p:sp>
        <p:nvSpPr>
          <p:cNvPr id="4" name="Left Arrow 3">
            <a:hlinkClick r:id="" action="ppaction://noaction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6" name="Oval 5">
            <a:hlinkClick r:id="rId6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  <p:sp>
        <p:nvSpPr>
          <p:cNvPr id="7" name="Rounded Rectangle 6">
            <a:hlinkClick r:id="rId7" action="ppaction://hlinksldjump"/>
          </p:cNvPr>
          <p:cNvSpPr/>
          <p:nvPr/>
        </p:nvSpPr>
        <p:spPr>
          <a:xfrm>
            <a:off x="285720" y="250030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8" name="Rounded Rectangle 7">
            <a:hlinkClick r:id="rId8" action="ppaction://hlinksldjump"/>
          </p:cNvPr>
          <p:cNvSpPr/>
          <p:nvPr/>
        </p:nvSpPr>
        <p:spPr>
          <a:xfrm>
            <a:off x="285720" y="328612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9" name="Rounded Rectangle 8">
            <a:hlinkClick r:id="rId9" action="ppaction://hlinksldjump"/>
          </p:cNvPr>
          <p:cNvSpPr/>
          <p:nvPr/>
        </p:nvSpPr>
        <p:spPr>
          <a:xfrm>
            <a:off x="285720" y="407194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0" name="Rounded Rectangle 9">
            <a:hlinkClick r:id="rId10" action="ppaction://hlinksldjump"/>
          </p:cNvPr>
          <p:cNvSpPr/>
          <p:nvPr/>
        </p:nvSpPr>
        <p:spPr>
          <a:xfrm>
            <a:off x="285720" y="485776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11" name="Rounded Rectangle 10"/>
          <p:cNvSpPr/>
          <p:nvPr/>
        </p:nvSpPr>
        <p:spPr>
          <a:xfrm>
            <a:off x="285720" y="1643050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1" action="ppaction://hlinksldjump"/>
              </a:rPr>
              <a:t>Pendahuluan</a:t>
            </a:r>
            <a:endParaRPr lang="id-ID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19842631">
            <a:off x="-247733" y="412481"/>
            <a:ext cx="2602632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400" dirty="0" smtClean="0">
                <a:solidFill>
                  <a:srgbClr val="7030A0"/>
                </a:solidFill>
              </a:rPr>
              <a:t>About</a:t>
            </a:r>
            <a:endParaRPr lang="id-ID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042" y="285729"/>
            <a:ext cx="7215238" cy="5643602"/>
          </a:xfrm>
        </p:spPr>
        <p:txBody>
          <a:bodyPr>
            <a:normAutofit/>
          </a:bodyPr>
          <a:lstStyle/>
          <a:p>
            <a:pPr>
              <a:buNone/>
            </a:pPr>
            <a:endParaRPr lang="id-ID" sz="1600" dirty="0"/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19310564">
            <a:off x="-385040" y="475270"/>
            <a:ext cx="2500330" cy="774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Pendahuluan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990880" y="471468"/>
            <a:ext cx="5795962" cy="242888"/>
          </a:xfrm>
          <a:prstGeom prst="rect">
            <a:avLst/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75" name="Oval 4"/>
          <p:cNvSpPr>
            <a:spLocks noChangeArrowheads="1"/>
          </p:cNvSpPr>
          <p:nvPr/>
        </p:nvSpPr>
        <p:spPr bwMode="auto">
          <a:xfrm>
            <a:off x="1514465" y="214290"/>
            <a:ext cx="3200411" cy="78581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d-ID" dirty="0" smtClean="0"/>
              <a:t>Tujuan Pembelajaran </a:t>
            </a:r>
            <a:endParaRPr lang="id-ID" dirty="0"/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85918" y="1285860"/>
            <a:ext cx="7072362" cy="342902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+mj-lt"/>
              </a:rPr>
              <a:t>Kompetensi peserta didik yang diharapkan setelah mempelajari modul ini adalah peserta didik dapat :</a:t>
            </a:r>
            <a:endParaRPr lang="id-ID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</a:rPr>
              <a:t>􀂙</a:t>
            </a:r>
            <a:r>
              <a:rPr lang="en-US" dirty="0" err="1" smtClean="0">
                <a:latin typeface="+mj-lt"/>
              </a:rPr>
              <a:t>dapatmenjelaskandengan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kata-kata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menyatakan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masalah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sehari-hari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berkaitan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relasi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fungsi</a:t>
            </a:r>
            <a:r>
              <a:rPr lang="en-US" dirty="0" smtClean="0">
                <a:latin typeface="+mj-lt"/>
              </a:rPr>
              <a:t>;</a:t>
            </a:r>
            <a:endParaRPr lang="id-ID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</a:rPr>
              <a:t>􀂙</a:t>
            </a:r>
            <a:r>
              <a:rPr lang="en-US" dirty="0" err="1" smtClean="0">
                <a:latin typeface="+mj-lt"/>
              </a:rPr>
              <a:t>dapat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menyatakan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suatu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fungsi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notasi</a:t>
            </a:r>
            <a:r>
              <a:rPr lang="en-US" dirty="0" smtClean="0">
                <a:latin typeface="+mj-lt"/>
              </a:rPr>
              <a:t>;</a:t>
            </a:r>
            <a:endParaRPr lang="id-ID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</a:rPr>
              <a:t>􀂙</a:t>
            </a:r>
            <a:r>
              <a:rPr lang="en-US" dirty="0" err="1" smtClean="0">
                <a:latin typeface="+mj-lt"/>
              </a:rPr>
              <a:t>dapat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menghitung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nilai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fungsi</a:t>
            </a:r>
            <a:r>
              <a:rPr lang="en-US" dirty="0" smtClean="0">
                <a:latin typeface="+mj-lt"/>
              </a:rPr>
              <a:t>;</a:t>
            </a:r>
            <a:endParaRPr lang="id-ID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</a:rPr>
              <a:t>􀂙</a:t>
            </a:r>
            <a:r>
              <a:rPr lang="en-US" dirty="0" err="1" smtClean="0">
                <a:latin typeface="+mj-lt"/>
              </a:rPr>
              <a:t>dapat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menentukan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bentuk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fungsi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jika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nilai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data </a:t>
            </a:r>
            <a:r>
              <a:rPr lang="en-US" dirty="0" err="1" smtClean="0">
                <a:latin typeface="+mj-lt"/>
              </a:rPr>
              <a:t>fungsi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diketahui</a:t>
            </a:r>
            <a:r>
              <a:rPr lang="en-US" dirty="0" smtClean="0">
                <a:latin typeface="+mj-lt"/>
              </a:rPr>
              <a:t>;</a:t>
            </a:r>
            <a:endParaRPr lang="id-ID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</a:rPr>
              <a:t>􀂙</a:t>
            </a:r>
            <a:r>
              <a:rPr lang="en-US" dirty="0" err="1" smtClean="0">
                <a:latin typeface="+mj-lt"/>
              </a:rPr>
              <a:t>dapat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menggambar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grafikfungsi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koordinat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Cartesius</a:t>
            </a:r>
            <a:r>
              <a:rPr lang="en-US" dirty="0" smtClean="0">
                <a:latin typeface="+mj-lt"/>
              </a:rPr>
              <a:t>.</a:t>
            </a:r>
            <a:endParaRPr lang="id-ID" dirty="0" smtClean="0">
              <a:latin typeface="+mj-lt"/>
            </a:endParaRPr>
          </a:p>
          <a:p>
            <a:endParaRPr lang="id-ID" dirty="0"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Pendahuluan</a:t>
            </a:r>
            <a:endParaRPr lang="id-ID" dirty="0"/>
          </a:p>
        </p:txBody>
      </p:sp>
      <p:sp>
        <p:nvSpPr>
          <p:cNvPr id="18" name="Rounded Rectangle 17">
            <a:hlinkClick r:id="rId4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9" name="Rounded Rectangle 18">
            <a:hlinkClick r:id="rId5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20" name="Rounded Rectangle 19">
            <a:hlinkClick r:id="rId6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21" name="Rounded Rectangle 20">
            <a:hlinkClick r:id="rId7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24" name="Oval 23">
            <a:hlinkClick r:id="rId8" action="ppaction://hlinksldjump"/>
          </p:cNvPr>
          <p:cNvSpPr/>
          <p:nvPr/>
        </p:nvSpPr>
        <p:spPr>
          <a:xfrm>
            <a:off x="4429124" y="5929330"/>
            <a:ext cx="1152128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Isi (Materi)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556793"/>
            <a:ext cx="7200800" cy="424847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</a:rPr>
              <a:t>Relasi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Fungsi</a:t>
            </a:r>
            <a:endParaRPr lang="id-ID" b="1" dirty="0" smtClean="0">
              <a:solidFill>
                <a:schemeClr val="bg1"/>
              </a:solidFill>
            </a:endParaRPr>
          </a:p>
          <a:p>
            <a:pPr marL="514350" indent="-514350" algn="just">
              <a:buAutoNum type="arabicPeriod"/>
            </a:pPr>
            <a:r>
              <a:rPr lang="id-ID" sz="2400" dirty="0" smtClean="0">
                <a:solidFill>
                  <a:schemeClr val="bg1"/>
                </a:solidFill>
              </a:rPr>
              <a:t>Relasi</a:t>
            </a:r>
          </a:p>
          <a:p>
            <a:pPr marL="0" indent="0" algn="just">
              <a:buNone/>
            </a:pPr>
            <a:r>
              <a:rPr lang="en-US" sz="1600" dirty="0" err="1">
                <a:solidFill>
                  <a:schemeClr val="bg1"/>
                </a:solidFill>
              </a:rPr>
              <a:t>Relasi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A </a:t>
            </a:r>
            <a:r>
              <a:rPr lang="en-US" sz="1600" dirty="0" err="1">
                <a:solidFill>
                  <a:schemeClr val="bg1"/>
                </a:solidFill>
              </a:rPr>
              <a:t>ke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himpunan</a:t>
            </a:r>
            <a:r>
              <a:rPr lang="en-US" sz="1600" dirty="0">
                <a:solidFill>
                  <a:schemeClr val="bg1"/>
                </a:solidFill>
              </a:rPr>
              <a:t> B </a:t>
            </a:r>
            <a:r>
              <a:rPr lang="en-US" sz="1600" dirty="0" err="1">
                <a:solidFill>
                  <a:schemeClr val="bg1"/>
                </a:solidFill>
              </a:rPr>
              <a:t>adalah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hubungan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memasangkan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anggota</a:t>
            </a:r>
            <a:r>
              <a:rPr lang="en-US" sz="1600" dirty="0">
                <a:solidFill>
                  <a:schemeClr val="bg1"/>
                </a:solidFill>
              </a:rPr>
              <a:t> A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anggota</a:t>
            </a:r>
            <a:r>
              <a:rPr lang="en-US" sz="1600" dirty="0">
                <a:solidFill>
                  <a:schemeClr val="bg1"/>
                </a:solidFill>
              </a:rPr>
              <a:t> B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id-ID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1600" dirty="0" err="1">
                <a:solidFill>
                  <a:schemeClr val="bg1"/>
                </a:solidFill>
              </a:rPr>
              <a:t>misalkan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dua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kelompok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yaitu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kelompok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nama</a:t>
            </a:r>
            <a:r>
              <a:rPr lang="en-US" sz="1600" dirty="0">
                <a:solidFill>
                  <a:schemeClr val="bg1"/>
                </a:solidFill>
              </a:rPr>
              <a:t> orang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nama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pekerjaan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lalu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kedua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kelompok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tersebut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kita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hubungkan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nama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hubungan</a:t>
            </a:r>
            <a:r>
              <a:rPr lang="en-US" sz="1600" dirty="0">
                <a:solidFill>
                  <a:schemeClr val="bg1"/>
                </a:solidFill>
              </a:rPr>
              <a:t> “</a:t>
            </a:r>
            <a:r>
              <a:rPr lang="en-US" sz="1600" dirty="0" err="1">
                <a:solidFill>
                  <a:schemeClr val="bg1"/>
                </a:solidFill>
              </a:rPr>
              <a:t>bekerja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sebagai</a:t>
            </a:r>
            <a:r>
              <a:rPr lang="en-US" sz="1600" dirty="0">
                <a:solidFill>
                  <a:schemeClr val="bg1"/>
                </a:solidFill>
              </a:rPr>
              <a:t>”, </a:t>
            </a:r>
            <a:endParaRPr lang="id-ID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1600" dirty="0" err="1">
                <a:solidFill>
                  <a:schemeClr val="bg1"/>
                </a:solidFill>
              </a:rPr>
              <a:t>Kelompok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nama</a:t>
            </a:r>
            <a:r>
              <a:rPr lang="en-US" sz="1600" dirty="0">
                <a:solidFill>
                  <a:schemeClr val="bg1"/>
                </a:solidFill>
              </a:rPr>
              <a:t> orang </a:t>
            </a:r>
            <a:r>
              <a:rPr lang="en-US" sz="1600" dirty="0" err="1">
                <a:solidFill>
                  <a:schemeClr val="bg1"/>
                </a:solidFill>
              </a:rPr>
              <a:t>Kelompok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pekerjaan</a:t>
            </a:r>
            <a:endParaRPr lang="id-ID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id-ID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id-ID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/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4" action="ppaction://hlinksldjump"/>
              </a:rPr>
              <a:t>Next</a:t>
            </a:r>
            <a:endParaRPr lang="id-ID" dirty="0"/>
          </a:p>
        </p:txBody>
      </p:sp>
      <p:sp>
        <p:nvSpPr>
          <p:cNvPr id="13" name="Oval 12"/>
          <p:cNvSpPr/>
          <p:nvPr/>
        </p:nvSpPr>
        <p:spPr>
          <a:xfrm>
            <a:off x="2627784" y="3987764"/>
            <a:ext cx="1440160" cy="18175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A</a:t>
            </a:r>
          </a:p>
          <a:p>
            <a:pPr algn="ctr"/>
            <a:endParaRPr lang="id-ID" sz="1600" dirty="0" smtClean="0"/>
          </a:p>
          <a:p>
            <a:pPr algn="ctr"/>
            <a:r>
              <a:rPr lang="id-ID" sz="1600" dirty="0" smtClean="0"/>
              <a:t>Yuni   </a:t>
            </a:r>
          </a:p>
          <a:p>
            <a:pPr algn="ctr"/>
            <a:r>
              <a:rPr lang="id-ID" sz="1600" dirty="0" smtClean="0"/>
              <a:t>Nanda</a:t>
            </a:r>
          </a:p>
          <a:p>
            <a:pPr algn="ctr"/>
            <a:r>
              <a:rPr lang="id-ID" sz="1600" dirty="0" smtClean="0"/>
              <a:t>Ita</a:t>
            </a:r>
          </a:p>
          <a:p>
            <a:pPr algn="ctr"/>
            <a:r>
              <a:rPr lang="id-ID" sz="1600" dirty="0" smtClean="0"/>
              <a:t>Helen</a:t>
            </a:r>
          </a:p>
        </p:txBody>
      </p:sp>
      <p:sp>
        <p:nvSpPr>
          <p:cNvPr id="14" name="Oval 13"/>
          <p:cNvSpPr/>
          <p:nvPr/>
        </p:nvSpPr>
        <p:spPr>
          <a:xfrm>
            <a:off x="4452421" y="3987764"/>
            <a:ext cx="1415723" cy="18175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</a:t>
            </a:r>
          </a:p>
          <a:p>
            <a:pPr algn="ctr"/>
            <a:endParaRPr lang="id-ID" dirty="0" smtClean="0"/>
          </a:p>
          <a:p>
            <a:pPr algn="ctr"/>
            <a:r>
              <a:rPr lang="id-ID" sz="1600" dirty="0" smtClean="0"/>
              <a:t>Guru</a:t>
            </a:r>
          </a:p>
          <a:p>
            <a:pPr algn="ctr"/>
            <a:r>
              <a:rPr lang="id-ID" sz="1600" dirty="0" smtClean="0"/>
              <a:t>Dokter</a:t>
            </a:r>
          </a:p>
          <a:p>
            <a:pPr algn="ctr"/>
            <a:r>
              <a:rPr lang="id-ID" sz="1600" dirty="0" smtClean="0"/>
              <a:t>Perawat</a:t>
            </a:r>
          </a:p>
          <a:p>
            <a:pPr algn="ctr"/>
            <a:r>
              <a:rPr lang="id-ID" sz="1600" dirty="0" smtClean="0"/>
              <a:t>Pedagang</a:t>
            </a:r>
            <a:endParaRPr lang="id-ID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671900" y="4725144"/>
            <a:ext cx="11161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71900" y="5085184"/>
            <a:ext cx="11161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34208" y="5334380"/>
            <a:ext cx="11161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671900" y="5517232"/>
            <a:ext cx="1116124" cy="218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hlinkClick r:id="rId5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24" name="Rounded Rectangle 23">
            <a:hlinkClick r:id="rId6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25" name="Rounded Rectangle 24">
            <a:hlinkClick r:id="rId7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27" name="Rounded Rectangle 26">
            <a:hlinkClick r:id="rId8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28" name="Rounded Rectangle 27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9" action="ppaction://hlinksldjump"/>
              </a:rPr>
              <a:t>Pendahuluan</a:t>
            </a:r>
            <a:endParaRPr lang="id-ID" dirty="0"/>
          </a:p>
        </p:txBody>
      </p:sp>
      <p:sp>
        <p:nvSpPr>
          <p:cNvPr id="29" name="Oval 28"/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0" action="ppaction://hlinksldjump"/>
              </a:rPr>
              <a:t>Home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85275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32415">
            <a:off x="-409169" y="753355"/>
            <a:ext cx="3600400" cy="778098"/>
          </a:xfrm>
        </p:spPr>
        <p:txBody>
          <a:bodyPr>
            <a:normAutofit/>
          </a:bodyPr>
          <a:lstStyle/>
          <a:p>
            <a:r>
              <a:rPr lang="id-ID" sz="3600" dirty="0" smtClean="0"/>
              <a:t>ISI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556792"/>
            <a:ext cx="6923112" cy="4569371"/>
          </a:xfrm>
        </p:spPr>
        <p:txBody>
          <a:bodyPr/>
          <a:lstStyle/>
          <a:p>
            <a:r>
              <a:rPr lang="en-US" sz="1800" dirty="0" err="1">
                <a:solidFill>
                  <a:schemeClr val="bg1"/>
                </a:solidFill>
              </a:rPr>
              <a:t>Berdasar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gambar</a:t>
            </a:r>
            <a:r>
              <a:rPr lang="en-US" sz="1800" dirty="0">
                <a:solidFill>
                  <a:schemeClr val="bg1"/>
                </a:solidFill>
              </a:rPr>
              <a:t> di </a:t>
            </a:r>
            <a:r>
              <a:rPr lang="en-US" sz="1800" dirty="0" err="1">
                <a:solidFill>
                  <a:schemeClr val="bg1"/>
                </a:solidFill>
              </a:rPr>
              <a:t>atas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dapat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menyatakan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hubungan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berikut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ini</a:t>
            </a:r>
            <a:r>
              <a:rPr lang="en-US" sz="1800" dirty="0">
                <a:solidFill>
                  <a:schemeClr val="bg1"/>
                </a:solidFill>
              </a:rPr>
              <a:t> :</a:t>
            </a:r>
            <a:endParaRPr lang="id-ID" sz="1800" dirty="0">
              <a:solidFill>
                <a:schemeClr val="bg1"/>
              </a:solidFill>
            </a:endParaRPr>
          </a:p>
          <a:p>
            <a:pPr lvl="0"/>
            <a:r>
              <a:rPr lang="en-US" sz="1800" dirty="0" err="1">
                <a:solidFill>
                  <a:schemeClr val="bg1"/>
                </a:solidFill>
              </a:rPr>
              <a:t>Yuni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bekerja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sebagai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dokter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pedagang</a:t>
            </a:r>
            <a:endParaRPr lang="id-ID" sz="1800" dirty="0">
              <a:solidFill>
                <a:schemeClr val="bg1"/>
              </a:solidFill>
            </a:endParaRPr>
          </a:p>
          <a:p>
            <a:pPr lvl="0"/>
            <a:r>
              <a:rPr lang="en-US" sz="1800" dirty="0">
                <a:solidFill>
                  <a:schemeClr val="bg1"/>
                </a:solidFill>
              </a:rPr>
              <a:t>Nanda </a:t>
            </a:r>
            <a:r>
              <a:rPr lang="en-US" sz="1800" dirty="0" err="1">
                <a:solidFill>
                  <a:schemeClr val="bg1"/>
                </a:solidFill>
              </a:rPr>
              <a:t>bekerja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sebagai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perawat</a:t>
            </a:r>
            <a:endParaRPr lang="id-ID" sz="1800" dirty="0">
              <a:solidFill>
                <a:schemeClr val="bg1"/>
              </a:solidFill>
            </a:endParaRPr>
          </a:p>
          <a:p>
            <a:pPr lvl="0"/>
            <a:r>
              <a:rPr lang="en-US" sz="1800" dirty="0" err="1">
                <a:solidFill>
                  <a:schemeClr val="bg1"/>
                </a:solidFill>
              </a:rPr>
              <a:t>Ita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bekerja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sebagai</a:t>
            </a:r>
            <a:r>
              <a:rPr lang="en-US" sz="1800" dirty="0">
                <a:solidFill>
                  <a:schemeClr val="bg1"/>
                </a:solidFill>
              </a:rPr>
              <a:t> guru</a:t>
            </a:r>
            <a:endParaRPr lang="id-ID" sz="1800" dirty="0">
              <a:solidFill>
                <a:schemeClr val="bg1"/>
              </a:solidFill>
            </a:endParaRPr>
          </a:p>
          <a:p>
            <a:pPr lvl="0"/>
            <a:r>
              <a:rPr lang="en-US" sz="1800" dirty="0">
                <a:solidFill>
                  <a:schemeClr val="bg1"/>
                </a:solidFill>
              </a:rPr>
              <a:t>Helen </a:t>
            </a:r>
            <a:r>
              <a:rPr lang="en-US" sz="1800" dirty="0" err="1">
                <a:solidFill>
                  <a:schemeClr val="bg1"/>
                </a:solidFill>
              </a:rPr>
              <a:t>bekerja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sebagai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pedagang</a:t>
            </a:r>
            <a:endParaRPr lang="id-ID" sz="1800" dirty="0" smtClean="0">
              <a:solidFill>
                <a:schemeClr val="bg1"/>
              </a:solidFill>
            </a:endParaRPr>
          </a:p>
          <a:p>
            <a:pPr lvl="0"/>
            <a:endParaRPr lang="id-ID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1800" dirty="0" err="1" smtClean="0">
                <a:solidFill>
                  <a:schemeClr val="bg1"/>
                </a:solidFill>
              </a:rPr>
              <a:t>Relasi</a:t>
            </a:r>
            <a:r>
              <a:rPr lang="en-US" sz="1800" dirty="0" smtClean="0">
                <a:solidFill>
                  <a:schemeClr val="bg1"/>
                </a:solidFill>
              </a:rPr>
              <a:t> yang </a:t>
            </a:r>
            <a:r>
              <a:rPr lang="en-US" sz="1800" dirty="0" err="1" smtClean="0">
                <a:solidFill>
                  <a:schemeClr val="bg1"/>
                </a:solidFill>
              </a:rPr>
              <a:t>menghubungkan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himpunan</a:t>
            </a:r>
            <a:r>
              <a:rPr lang="en-US" sz="1800" dirty="0" smtClean="0">
                <a:solidFill>
                  <a:schemeClr val="bg1"/>
                </a:solidFill>
              </a:rPr>
              <a:t> yang </a:t>
            </a:r>
            <a:r>
              <a:rPr lang="en-US" sz="1800" dirty="0" err="1" smtClean="0">
                <a:solidFill>
                  <a:schemeClr val="bg1"/>
                </a:solidFill>
              </a:rPr>
              <a:t>satu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dengan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himpunan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lainnya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dapat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disajikan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dalam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beberapa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cara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yaitu</a:t>
            </a:r>
            <a:r>
              <a:rPr lang="en-US" sz="1800" dirty="0" smtClean="0">
                <a:solidFill>
                  <a:schemeClr val="bg1"/>
                </a:solidFill>
              </a:rPr>
              <a:t> diagram </a:t>
            </a:r>
            <a:r>
              <a:rPr lang="en-US" sz="1800" dirty="0" err="1" smtClean="0">
                <a:solidFill>
                  <a:schemeClr val="bg1"/>
                </a:solidFill>
              </a:rPr>
              <a:t>panah</a:t>
            </a:r>
            <a:r>
              <a:rPr lang="en-US" sz="1800" dirty="0" smtClean="0">
                <a:solidFill>
                  <a:schemeClr val="bg1"/>
                </a:solidFill>
              </a:rPr>
              <a:t>, diagram </a:t>
            </a:r>
            <a:r>
              <a:rPr lang="en-US" sz="1800" dirty="0" err="1" smtClean="0">
                <a:solidFill>
                  <a:schemeClr val="bg1"/>
                </a:solidFill>
              </a:rPr>
              <a:t>kartesius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dan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himpunan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pasangan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berurutan</a:t>
            </a:r>
            <a:r>
              <a:rPr lang="en-US" sz="1800" dirty="0" smtClean="0">
                <a:solidFill>
                  <a:schemeClr val="bg1"/>
                </a:solidFill>
              </a:rPr>
              <a:t>. </a:t>
            </a:r>
            <a:endParaRPr lang="id-ID" sz="18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id-ID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id-ID" sz="1800" dirty="0">
              <a:solidFill>
                <a:schemeClr val="bg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3" action="ppaction://hlinksldjump"/>
              </a:rPr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4" name="Rounded Rectangle 13">
            <a:hlinkClick r:id="rId3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5" name="Rounded Rectangle 14">
            <a:hlinkClick r:id="rId5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6" name="Rounded Rectangle 15">
            <a:hlinkClick r:id="rId6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7" name="Rounded Rectangle 16">
            <a:hlinkClick r:id="rId7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18" name="Rounded Rectangle 17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8" action="ppaction://hlinksldjump"/>
              </a:rPr>
              <a:t>Pendahuluan</a:t>
            </a:r>
            <a:endParaRPr lang="id-ID" dirty="0"/>
          </a:p>
        </p:txBody>
      </p:sp>
      <p:sp>
        <p:nvSpPr>
          <p:cNvPr id="19" name="Oval 18">
            <a:hlinkClick r:id="rId9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5739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957458">
            <a:off x="255754" y="814402"/>
            <a:ext cx="2232248" cy="562074"/>
          </a:xfrm>
        </p:spPr>
        <p:txBody>
          <a:bodyPr>
            <a:noAutofit/>
          </a:bodyPr>
          <a:lstStyle/>
          <a:p>
            <a:r>
              <a:rPr lang="id-ID" sz="4800" b="1" dirty="0" smtClean="0"/>
              <a:t>isi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476672"/>
            <a:ext cx="7344816" cy="5424553"/>
          </a:xfrm>
        </p:spPr>
        <p:txBody>
          <a:bodyPr>
            <a:normAutofit lnSpcReduction="10000"/>
          </a:bodyPr>
          <a:lstStyle/>
          <a:p>
            <a:r>
              <a:rPr lang="id-ID" sz="2400" dirty="0" smtClean="0">
                <a:solidFill>
                  <a:schemeClr val="accent2">
                    <a:lumMod val="75000"/>
                  </a:schemeClr>
                </a:solidFill>
              </a:rPr>
              <a:t>Macam-macam cara menyatakan himpunan :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a. Diagram </a:t>
            </a:r>
            <a:r>
              <a:rPr lang="en-US" sz="1800" b="1" dirty="0" err="1" smtClean="0">
                <a:solidFill>
                  <a:schemeClr val="bg1"/>
                </a:solidFill>
              </a:rPr>
              <a:t>Panah</a:t>
            </a:r>
            <a:endParaRPr lang="id-ID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Anggota-anggota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himpunan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i="1" dirty="0">
                <a:solidFill>
                  <a:schemeClr val="bg1"/>
                </a:solidFill>
              </a:rPr>
              <a:t>P </a:t>
            </a:r>
            <a:r>
              <a:rPr lang="en-US" sz="1800" dirty="0" err="1">
                <a:solidFill>
                  <a:schemeClr val="bg1"/>
                </a:solidFill>
              </a:rPr>
              <a:t>berelasi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dengan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anggota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himpunan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i="1" dirty="0">
                <a:solidFill>
                  <a:schemeClr val="bg1"/>
                </a:solidFill>
              </a:rPr>
              <a:t>Q </a:t>
            </a:r>
            <a:r>
              <a:rPr lang="en-US" sz="1800" dirty="0" err="1">
                <a:solidFill>
                  <a:schemeClr val="bg1"/>
                </a:solidFill>
              </a:rPr>
              <a:t>dengan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relasi</a:t>
            </a:r>
            <a:r>
              <a:rPr lang="en-US" sz="1800" dirty="0">
                <a:solidFill>
                  <a:schemeClr val="bg1"/>
                </a:solidFill>
              </a:rPr>
              <a:t> “</a:t>
            </a:r>
            <a:r>
              <a:rPr lang="en-US" sz="1800" dirty="0" err="1">
                <a:solidFill>
                  <a:schemeClr val="bg1"/>
                </a:solidFill>
              </a:rPr>
              <a:t>menyukai</a:t>
            </a:r>
            <a:r>
              <a:rPr lang="en-US" sz="1800" dirty="0">
                <a:solidFill>
                  <a:schemeClr val="bg1"/>
                </a:solidFill>
              </a:rPr>
              <a:t>”. Hal </a:t>
            </a:r>
            <a:r>
              <a:rPr lang="en-US" sz="1800" dirty="0" err="1">
                <a:solidFill>
                  <a:schemeClr val="bg1"/>
                </a:solidFill>
              </a:rPr>
              <a:t>tersebut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ditunjukkan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dengan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arah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panah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r>
              <a:rPr lang="en-US" sz="1800" dirty="0" err="1">
                <a:solidFill>
                  <a:schemeClr val="bg1"/>
                </a:solidFill>
              </a:rPr>
              <a:t>Oleh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karena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itu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diagramnya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disebut</a:t>
            </a:r>
            <a:r>
              <a:rPr lang="en-US" sz="1800" dirty="0">
                <a:solidFill>
                  <a:schemeClr val="bg1"/>
                </a:solidFill>
              </a:rPr>
              <a:t> diagram </a:t>
            </a:r>
            <a:r>
              <a:rPr lang="en-US" sz="1800" dirty="0" err="1">
                <a:solidFill>
                  <a:schemeClr val="bg1"/>
                </a:solidFill>
              </a:rPr>
              <a:t>panah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  <a:endParaRPr lang="id-ID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b. Diagram </a:t>
            </a:r>
            <a:r>
              <a:rPr lang="en-US" sz="1800" b="1" dirty="0" err="1">
                <a:solidFill>
                  <a:schemeClr val="bg1"/>
                </a:solidFill>
              </a:rPr>
              <a:t>Kartesius</a:t>
            </a:r>
            <a:endParaRPr lang="id-ID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Diagram </a:t>
            </a:r>
            <a:r>
              <a:rPr lang="en-US" sz="1800" dirty="0" err="1">
                <a:solidFill>
                  <a:schemeClr val="bg1"/>
                </a:solidFill>
              </a:rPr>
              <a:t>kartesius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merupakan</a:t>
            </a:r>
            <a:r>
              <a:rPr lang="en-US" sz="1800" dirty="0">
                <a:solidFill>
                  <a:schemeClr val="bg1"/>
                </a:solidFill>
              </a:rPr>
              <a:t> diagram yang </a:t>
            </a:r>
            <a:r>
              <a:rPr lang="en-US" sz="1800" dirty="0" err="1">
                <a:solidFill>
                  <a:schemeClr val="bg1"/>
                </a:solidFill>
              </a:rPr>
              <a:t>terdiri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atas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sumbu</a:t>
            </a:r>
            <a:r>
              <a:rPr lang="en-US" sz="1800" dirty="0">
                <a:solidFill>
                  <a:schemeClr val="bg1"/>
                </a:solidFill>
              </a:rPr>
              <a:t> X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sumbu</a:t>
            </a:r>
            <a:r>
              <a:rPr lang="en-US" sz="1800" dirty="0">
                <a:solidFill>
                  <a:schemeClr val="bg1"/>
                </a:solidFill>
              </a:rPr>
              <a:t> Y. </a:t>
            </a:r>
            <a:r>
              <a:rPr lang="en-US" sz="1800" dirty="0" err="1">
                <a:solidFill>
                  <a:schemeClr val="bg1"/>
                </a:solidFill>
              </a:rPr>
              <a:t>Pada</a:t>
            </a:r>
            <a:r>
              <a:rPr lang="en-US" sz="1800" dirty="0">
                <a:solidFill>
                  <a:schemeClr val="bg1"/>
                </a:solidFill>
              </a:rPr>
              <a:t> diagram </a:t>
            </a:r>
            <a:r>
              <a:rPr lang="en-US" sz="1800" dirty="0" err="1">
                <a:solidFill>
                  <a:schemeClr val="bg1"/>
                </a:solidFill>
              </a:rPr>
              <a:t>kartesius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anggota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himpunan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i="1" dirty="0">
                <a:solidFill>
                  <a:schemeClr val="bg1"/>
                </a:solidFill>
              </a:rPr>
              <a:t>P </a:t>
            </a:r>
            <a:r>
              <a:rPr lang="en-US" sz="1800" dirty="0" err="1">
                <a:solidFill>
                  <a:schemeClr val="bg1"/>
                </a:solidFill>
              </a:rPr>
              <a:t>terletak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pada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sumbu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mendatar</a:t>
            </a:r>
            <a:r>
              <a:rPr lang="en-US" sz="1800" dirty="0">
                <a:solidFill>
                  <a:schemeClr val="bg1"/>
                </a:solidFill>
              </a:rPr>
              <a:t> (</a:t>
            </a:r>
            <a:r>
              <a:rPr lang="en-US" sz="1800" dirty="0" err="1">
                <a:solidFill>
                  <a:schemeClr val="bg1"/>
                </a:solidFill>
              </a:rPr>
              <a:t>sumbu</a:t>
            </a:r>
            <a:r>
              <a:rPr lang="en-US" sz="1800" dirty="0">
                <a:solidFill>
                  <a:schemeClr val="bg1"/>
                </a:solidFill>
              </a:rPr>
              <a:t>-</a:t>
            </a:r>
            <a:r>
              <a:rPr lang="en-US" sz="1800" i="1" dirty="0">
                <a:solidFill>
                  <a:schemeClr val="bg1"/>
                </a:solidFill>
              </a:rPr>
              <a:t>X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r>
              <a:rPr lang="en-US" sz="1800" dirty="0" err="1">
                <a:solidFill>
                  <a:schemeClr val="bg1"/>
                </a:solidFill>
              </a:rPr>
              <a:t>sedangkan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anggota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himpunan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i="1" dirty="0">
                <a:solidFill>
                  <a:schemeClr val="bg1"/>
                </a:solidFill>
              </a:rPr>
              <a:t>Q </a:t>
            </a:r>
            <a:r>
              <a:rPr lang="en-US" sz="1800" dirty="0" err="1">
                <a:solidFill>
                  <a:schemeClr val="bg1"/>
                </a:solidFill>
              </a:rPr>
              <a:t>terletak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pada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sumbu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tegak</a:t>
            </a:r>
            <a:r>
              <a:rPr lang="en-US" sz="1800" dirty="0">
                <a:solidFill>
                  <a:schemeClr val="bg1"/>
                </a:solidFill>
              </a:rPr>
              <a:t> (</a:t>
            </a:r>
            <a:r>
              <a:rPr lang="en-US" sz="1800" dirty="0" err="1">
                <a:solidFill>
                  <a:schemeClr val="bg1"/>
                </a:solidFill>
              </a:rPr>
              <a:t>sumbu</a:t>
            </a:r>
            <a:r>
              <a:rPr lang="en-US" sz="1800" dirty="0">
                <a:solidFill>
                  <a:schemeClr val="bg1"/>
                </a:solidFill>
              </a:rPr>
              <a:t>-</a:t>
            </a:r>
            <a:r>
              <a:rPr lang="en-US" sz="1800" i="1" dirty="0">
                <a:solidFill>
                  <a:schemeClr val="bg1"/>
                </a:solidFill>
              </a:rPr>
              <a:t>Y</a:t>
            </a:r>
            <a:r>
              <a:rPr lang="en-US" sz="1800" dirty="0">
                <a:solidFill>
                  <a:schemeClr val="bg1"/>
                </a:solidFill>
              </a:rPr>
              <a:t>). </a:t>
            </a:r>
            <a:r>
              <a:rPr lang="en-US" sz="1800" dirty="0" err="1">
                <a:solidFill>
                  <a:schemeClr val="bg1"/>
                </a:solidFill>
              </a:rPr>
              <a:t>Relasi</a:t>
            </a:r>
            <a:r>
              <a:rPr lang="en-US" sz="1800" dirty="0">
                <a:solidFill>
                  <a:schemeClr val="bg1"/>
                </a:solidFill>
              </a:rPr>
              <a:t> yang </a:t>
            </a:r>
            <a:r>
              <a:rPr lang="en-US" sz="1800" dirty="0" err="1">
                <a:solidFill>
                  <a:schemeClr val="bg1"/>
                </a:solidFill>
              </a:rPr>
              <a:t>menghubungkan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himpunan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i="1" dirty="0">
                <a:solidFill>
                  <a:schemeClr val="bg1"/>
                </a:solidFill>
              </a:rPr>
              <a:t>P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i="1" dirty="0">
                <a:solidFill>
                  <a:schemeClr val="bg1"/>
                </a:solidFill>
              </a:rPr>
              <a:t>Q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ditunjukkan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dengan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noktah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atau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titik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sepertiterlihat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pada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gambar</a:t>
            </a:r>
            <a:r>
              <a:rPr lang="id-ID" sz="18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id-ID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c. </a:t>
            </a:r>
            <a:r>
              <a:rPr lang="en-US" sz="1800" b="1" dirty="0" err="1">
                <a:solidFill>
                  <a:schemeClr val="bg1"/>
                </a:solidFill>
              </a:rPr>
              <a:t>Himpunan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Pasangan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Berurutan</a:t>
            </a:r>
            <a:endParaRPr lang="id-ID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Selain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menggunakan</a:t>
            </a:r>
            <a:r>
              <a:rPr lang="en-US" sz="1800" dirty="0">
                <a:solidFill>
                  <a:schemeClr val="bg1"/>
                </a:solidFill>
              </a:rPr>
              <a:t> diagram </a:t>
            </a:r>
            <a:r>
              <a:rPr lang="en-US" sz="1800" dirty="0" err="1">
                <a:solidFill>
                  <a:schemeClr val="bg1"/>
                </a:solidFill>
              </a:rPr>
              <a:t>panah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kartesius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sebuah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relasi</a:t>
            </a:r>
            <a:r>
              <a:rPr lang="en-US" sz="1800" dirty="0">
                <a:solidFill>
                  <a:schemeClr val="bg1"/>
                </a:solidFill>
              </a:rPr>
              <a:t> yang </a:t>
            </a:r>
            <a:r>
              <a:rPr lang="en-US" sz="1800" dirty="0" err="1">
                <a:solidFill>
                  <a:schemeClr val="bg1"/>
                </a:solidFill>
              </a:rPr>
              <a:t>menghubungkan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himpunan</a:t>
            </a:r>
            <a:r>
              <a:rPr lang="en-US" sz="1800" dirty="0">
                <a:solidFill>
                  <a:schemeClr val="bg1"/>
                </a:solidFill>
              </a:rPr>
              <a:t> yang </a:t>
            </a:r>
            <a:r>
              <a:rPr lang="en-US" sz="1800" dirty="0" err="1">
                <a:solidFill>
                  <a:schemeClr val="bg1"/>
                </a:solidFill>
              </a:rPr>
              <a:t>satu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dengan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himpunan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lainnya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dapat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disajikan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dalam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bentuk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himpunan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pasangan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berurutan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r>
              <a:rPr lang="en-US" sz="1800" dirty="0" err="1">
                <a:solidFill>
                  <a:schemeClr val="bg1"/>
                </a:solidFill>
              </a:rPr>
              <a:t>Adapun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cara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penulisannya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adalah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anggota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himpunan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i="1" dirty="0">
                <a:solidFill>
                  <a:schemeClr val="bg1"/>
                </a:solidFill>
              </a:rPr>
              <a:t>P </a:t>
            </a:r>
            <a:r>
              <a:rPr lang="en-US" sz="1800" dirty="0" err="1">
                <a:solidFill>
                  <a:schemeClr val="bg1"/>
                </a:solidFill>
              </a:rPr>
              <a:t>ditulis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pertama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sedangkan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anggota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himpunan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i="1" dirty="0">
                <a:solidFill>
                  <a:schemeClr val="bg1"/>
                </a:solidFill>
              </a:rPr>
              <a:t>Q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menjadi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pasangannya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id-ID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4" name="Rounded Rectangle 13">
            <a:hlinkClick r:id="rId5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5" name="Rounded Rectangle 14">
            <a:hlinkClick r:id="rId6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6" name="Rounded Rectangle 15">
            <a:hlinkClick r:id="rId7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7" name="Rounded Rectangle 16">
            <a:hlinkClick r:id="rId8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18" name="Rounded Rectangle 17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9" action="ppaction://hlinksldjump"/>
              </a:rPr>
              <a:t>Pendahuluan</a:t>
            </a:r>
            <a:endParaRPr lang="id-ID" dirty="0"/>
          </a:p>
        </p:txBody>
      </p:sp>
      <p:sp>
        <p:nvSpPr>
          <p:cNvPr id="19" name="Oval 18">
            <a:hlinkClick r:id="rId10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6755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943209">
            <a:off x="13491" y="713182"/>
            <a:ext cx="2818656" cy="648072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548681"/>
            <a:ext cx="7272808" cy="5544616"/>
          </a:xfrm>
        </p:spPr>
        <p:txBody>
          <a:bodyPr/>
          <a:lstStyle/>
          <a:p>
            <a:pPr marL="0" indent="0" algn="just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id-ID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id-ID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id-ID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id-ID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id-ID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id-ID" sz="18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id-ID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1800" dirty="0" err="1" smtClean="0">
                <a:solidFill>
                  <a:schemeClr val="bg1"/>
                </a:solidFill>
              </a:rPr>
              <a:t>Berdasarkan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soal</a:t>
            </a:r>
            <a:r>
              <a:rPr lang="en-US" sz="1800" dirty="0">
                <a:solidFill>
                  <a:schemeClr val="bg1"/>
                </a:solidFill>
              </a:rPr>
              <a:t> di </a:t>
            </a:r>
            <a:r>
              <a:rPr lang="en-US" sz="1800" dirty="0" err="1">
                <a:solidFill>
                  <a:schemeClr val="bg1"/>
                </a:solidFill>
              </a:rPr>
              <a:t>atas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maka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diperoleh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himpunan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pasangan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berurutan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sebagai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berikut</a:t>
            </a:r>
            <a:r>
              <a:rPr lang="id-ID" sz="1800" dirty="0">
                <a:solidFill>
                  <a:schemeClr val="bg1"/>
                </a:solidFill>
              </a:rPr>
              <a:t> </a:t>
            </a:r>
            <a:r>
              <a:rPr lang="id-ID" sz="1800" dirty="0" smtClean="0">
                <a:solidFill>
                  <a:schemeClr val="bg1"/>
                </a:solidFill>
              </a:rPr>
              <a:t>:</a:t>
            </a:r>
            <a:endParaRPr lang="id-ID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schemeClr val="bg1"/>
                </a:solidFill>
              </a:rPr>
              <a:t>{(Rani, basket), (Rani, </a:t>
            </a:r>
            <a:r>
              <a:rPr lang="en-US" sz="1800" dirty="0" err="1">
                <a:solidFill>
                  <a:schemeClr val="bg1"/>
                </a:solidFill>
              </a:rPr>
              <a:t>bulu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tangkis</a:t>
            </a:r>
            <a:r>
              <a:rPr lang="en-US" sz="1800" dirty="0">
                <a:solidFill>
                  <a:schemeClr val="bg1"/>
                </a:solidFill>
              </a:rPr>
              <a:t>), (Dian, basket), (Dian, </a:t>
            </a:r>
            <a:r>
              <a:rPr lang="en-US" sz="1800" dirty="0" err="1">
                <a:solidFill>
                  <a:schemeClr val="bg1"/>
                </a:solidFill>
              </a:rPr>
              <a:t>atletik</a:t>
            </a:r>
            <a:r>
              <a:rPr lang="en-US" sz="1800" dirty="0">
                <a:solidFill>
                  <a:schemeClr val="bg1"/>
                </a:solidFill>
              </a:rPr>
              <a:t>), (</a:t>
            </a:r>
            <a:r>
              <a:rPr lang="en-US" sz="1800" dirty="0" err="1">
                <a:solidFill>
                  <a:schemeClr val="bg1"/>
                </a:solidFill>
              </a:rPr>
              <a:t>Isnie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senam</a:t>
            </a:r>
            <a:r>
              <a:rPr lang="en-US" sz="1800" dirty="0">
                <a:solidFill>
                  <a:schemeClr val="bg1"/>
                </a:solidFill>
              </a:rPr>
              <a:t>), (</a:t>
            </a:r>
            <a:r>
              <a:rPr lang="en-US" sz="1800" dirty="0" err="1">
                <a:solidFill>
                  <a:schemeClr val="bg1"/>
                </a:solidFill>
              </a:rPr>
              <a:t>Dila</a:t>
            </a:r>
            <a:r>
              <a:rPr lang="en-US" sz="1800" dirty="0">
                <a:solidFill>
                  <a:schemeClr val="bg1"/>
                </a:solidFill>
              </a:rPr>
              <a:t>, basket), (</a:t>
            </a:r>
            <a:r>
              <a:rPr lang="en-US" sz="1800" dirty="0" err="1">
                <a:solidFill>
                  <a:schemeClr val="bg1"/>
                </a:solidFill>
              </a:rPr>
              <a:t>Dila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tenis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meja</a:t>
            </a:r>
            <a:r>
              <a:rPr lang="en-US" sz="1800" dirty="0">
                <a:solidFill>
                  <a:schemeClr val="bg1"/>
                </a:solidFill>
              </a:rPr>
              <a:t>)}</a:t>
            </a:r>
            <a:endParaRPr lang="id-ID" sz="1800" dirty="0">
              <a:solidFill>
                <a:schemeClr val="bg1"/>
              </a:solidFill>
            </a:endParaRPr>
          </a:p>
          <a:p>
            <a:endParaRPr lang="id-ID" dirty="0"/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275856" y="5901224"/>
            <a:ext cx="792088" cy="633516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5868144" y="5949280"/>
            <a:ext cx="864096" cy="6288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6546" y="476672"/>
            <a:ext cx="2886075" cy="397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ounded Rectangle 14">
            <a:hlinkClick r:id="rId6" action="ppaction://hlinksldjump"/>
          </p:cNvPr>
          <p:cNvSpPr/>
          <p:nvPr/>
        </p:nvSpPr>
        <p:spPr>
          <a:xfrm>
            <a:off x="285720" y="2143116"/>
            <a:ext cx="1465901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isi</a:t>
            </a:r>
            <a:endParaRPr lang="id-ID" dirty="0"/>
          </a:p>
        </p:txBody>
      </p:sp>
      <p:sp>
        <p:nvSpPr>
          <p:cNvPr id="16" name="Rounded Rectangle 15">
            <a:hlinkClick r:id="rId7" action="ppaction://hlinksldjump"/>
          </p:cNvPr>
          <p:cNvSpPr/>
          <p:nvPr/>
        </p:nvSpPr>
        <p:spPr>
          <a:xfrm>
            <a:off x="285720" y="2928934"/>
            <a:ext cx="1399350" cy="601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penutup</a:t>
            </a:r>
            <a:endParaRPr lang="id-ID" dirty="0"/>
          </a:p>
        </p:txBody>
      </p:sp>
      <p:sp>
        <p:nvSpPr>
          <p:cNvPr id="17" name="Rounded Rectangle 16">
            <a:hlinkClick r:id="rId8" action="ppaction://hlinksldjump"/>
          </p:cNvPr>
          <p:cNvSpPr/>
          <p:nvPr/>
        </p:nvSpPr>
        <p:spPr>
          <a:xfrm>
            <a:off x="285720" y="3714752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hiburan</a:t>
            </a:r>
            <a:endParaRPr lang="id-ID" dirty="0"/>
          </a:p>
        </p:txBody>
      </p:sp>
      <p:sp>
        <p:nvSpPr>
          <p:cNvPr id="18" name="Rounded Rectangle 17">
            <a:hlinkClick r:id="rId9" action="ppaction://hlinksldjump"/>
          </p:cNvPr>
          <p:cNvSpPr/>
          <p:nvPr/>
        </p:nvSpPr>
        <p:spPr>
          <a:xfrm>
            <a:off x="285720" y="4500570"/>
            <a:ext cx="1440158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about</a:t>
            </a:r>
            <a:endParaRPr lang="id-ID" dirty="0"/>
          </a:p>
        </p:txBody>
      </p:sp>
      <p:sp>
        <p:nvSpPr>
          <p:cNvPr id="19" name="Rounded Rectangle 18"/>
          <p:cNvSpPr/>
          <p:nvPr/>
        </p:nvSpPr>
        <p:spPr>
          <a:xfrm>
            <a:off x="285720" y="1428736"/>
            <a:ext cx="1469569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10" action="ppaction://hlinksldjump"/>
              </a:rPr>
              <a:t>Pendahuluan</a:t>
            </a:r>
            <a:endParaRPr lang="id-ID" dirty="0"/>
          </a:p>
        </p:txBody>
      </p:sp>
      <p:sp>
        <p:nvSpPr>
          <p:cNvPr id="20" name="Oval 19">
            <a:hlinkClick r:id="rId11" action="ppaction://hlinksldjump"/>
          </p:cNvPr>
          <p:cNvSpPr/>
          <p:nvPr/>
        </p:nvSpPr>
        <p:spPr>
          <a:xfrm>
            <a:off x="4355976" y="5949280"/>
            <a:ext cx="1296144" cy="58546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6783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3683</Words>
  <Application>Microsoft Office PowerPoint</Application>
  <PresentationFormat>On-screen Show (4:3)</PresentationFormat>
  <Paragraphs>840</Paragraphs>
  <Slides>42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HOME</vt:lpstr>
      <vt:lpstr>Pendahuluan</vt:lpstr>
      <vt:lpstr>Pendahuluan</vt:lpstr>
      <vt:lpstr>Slide 4</vt:lpstr>
      <vt:lpstr>Slide 5</vt:lpstr>
      <vt:lpstr>Isi (Materi)</vt:lpstr>
      <vt:lpstr>ISI</vt:lpstr>
      <vt:lpstr>isi</vt:lpstr>
      <vt:lpstr>isi</vt:lpstr>
      <vt:lpstr>isi</vt:lpstr>
      <vt:lpstr>isi</vt:lpstr>
      <vt:lpstr>isi</vt:lpstr>
      <vt:lpstr>isi</vt:lpstr>
      <vt:lpstr>isi</vt:lpstr>
      <vt:lpstr>isi</vt:lpstr>
      <vt:lpstr>isi</vt:lpstr>
      <vt:lpstr>isi</vt:lpstr>
      <vt:lpstr>isi</vt:lpstr>
      <vt:lpstr>isi</vt:lpstr>
      <vt:lpstr>isi</vt:lpstr>
      <vt:lpstr>isi</vt:lpstr>
      <vt:lpstr>isi</vt:lpstr>
      <vt:lpstr>isi</vt:lpstr>
      <vt:lpstr>isi</vt:lpstr>
      <vt:lpstr>isi</vt:lpstr>
      <vt:lpstr>isi</vt:lpstr>
      <vt:lpstr>isi</vt:lpstr>
      <vt:lpstr>isi</vt:lpstr>
      <vt:lpstr>Slide 29</vt:lpstr>
      <vt:lpstr>Slide 30</vt:lpstr>
      <vt:lpstr>Slide 31</vt:lpstr>
      <vt:lpstr>Penutup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Daftar Pustaka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</dc:title>
  <dc:creator>Aniko</dc:creator>
  <cp:lastModifiedBy>Samsung</cp:lastModifiedBy>
  <cp:revision>66</cp:revision>
  <dcterms:created xsi:type="dcterms:W3CDTF">2012-12-17T11:56:36Z</dcterms:created>
  <dcterms:modified xsi:type="dcterms:W3CDTF">2013-01-14T02:50:15Z</dcterms:modified>
</cp:coreProperties>
</file>